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6" r:id="rId3"/>
    <p:sldId id="265" r:id="rId4"/>
    <p:sldId id="261" r:id="rId5"/>
    <p:sldId id="279" r:id="rId6"/>
    <p:sldId id="272" r:id="rId7"/>
    <p:sldId id="269" r:id="rId8"/>
    <p:sldId id="278" r:id="rId9"/>
  </p:sldIdLst>
  <p:sldSz cx="18288000" cy="10287000"/>
  <p:notesSz cx="6858000" cy="9144000"/>
  <p:embeddedFontLst>
    <p:embeddedFont>
      <p:font typeface="Itim" pitchFamily="2" charset="-34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25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c.cuny.edu/academics/se/fingerprinting-policies-procedures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37633">
            <a:off x="4693198" y="-1705598"/>
            <a:ext cx="9015904" cy="13698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9450" y="1400010"/>
            <a:ext cx="1021044" cy="163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59689" y="6567207"/>
            <a:ext cx="2306859" cy="314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427970" y="579268"/>
            <a:ext cx="2306859" cy="31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211988" y="1723491"/>
            <a:ext cx="11864024" cy="716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47" b="0" i="0" u="none" strike="noStrike" cap="none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Queens College Fingerprinting Requirement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33" descr="School desk with books and pencils with chalkboard in background"/>
          <p:cNvPicPr preferRelativeResize="0"/>
          <p:nvPr/>
        </p:nvPicPr>
        <p:blipFill>
          <a:blip r:embed="rId3"/>
          <a:srcRect t="7833" b="783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33"/>
          <p:cNvGrpSpPr/>
          <p:nvPr/>
        </p:nvGrpSpPr>
        <p:grpSpPr>
          <a:xfrm>
            <a:off x="1876488" y="584061"/>
            <a:ext cx="14864615" cy="8519623"/>
            <a:chOff x="23138" y="0"/>
            <a:chExt cx="19819486" cy="11359498"/>
          </a:xfrm>
        </p:grpSpPr>
        <p:grpSp>
          <p:nvGrpSpPr>
            <p:cNvPr id="564" name="Google Shape;564;p33"/>
            <p:cNvGrpSpPr/>
            <p:nvPr/>
          </p:nvGrpSpPr>
          <p:grpSpPr>
            <a:xfrm>
              <a:off x="23138" y="712639"/>
              <a:ext cx="19819486" cy="10646859"/>
              <a:chOff x="8890" y="0"/>
              <a:chExt cx="7614920" cy="4090670"/>
            </a:xfrm>
          </p:grpSpPr>
          <p:sp>
            <p:nvSpPr>
              <p:cNvPr id="565" name="Google Shape;565;p33"/>
              <p:cNvSpPr/>
              <p:nvPr/>
            </p:nvSpPr>
            <p:spPr>
              <a:xfrm>
                <a:off x="8890" y="0"/>
                <a:ext cx="7614920" cy="4090670"/>
              </a:xfrm>
              <a:custGeom>
                <a:avLst/>
                <a:gdLst/>
                <a:ahLst/>
                <a:cxnLst/>
                <a:rect l="l" t="t" r="r" b="b"/>
                <a:pathLst>
                  <a:path w="7614920" h="4090670" extrusionOk="0">
                    <a:moveTo>
                      <a:pt x="0" y="0"/>
                    </a:moveTo>
                    <a:lnTo>
                      <a:pt x="0" y="4090670"/>
                    </a:lnTo>
                    <a:lnTo>
                      <a:pt x="7614920" y="4090670"/>
                    </a:lnTo>
                    <a:lnTo>
                      <a:pt x="76149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029450" y="410210"/>
                    </a:moveTo>
                    <a:cubicBezTo>
                      <a:pt x="7123430" y="410210"/>
                      <a:pt x="7200900" y="486410"/>
                      <a:pt x="7200900" y="581660"/>
                    </a:cubicBezTo>
                    <a:cubicBezTo>
                      <a:pt x="7200900" y="676910"/>
                      <a:pt x="7124700" y="753110"/>
                      <a:pt x="7029450" y="753110"/>
                    </a:cubicBezTo>
                    <a:cubicBezTo>
                      <a:pt x="6934200" y="753110"/>
                      <a:pt x="6858000" y="676910"/>
                      <a:pt x="6858000" y="581660"/>
                    </a:cubicBezTo>
                    <a:cubicBezTo>
                      <a:pt x="6858000" y="486410"/>
                      <a:pt x="6935470" y="410210"/>
                      <a:pt x="7029450" y="410210"/>
                    </a:cubicBezTo>
                    <a:close/>
                    <a:moveTo>
                      <a:pt x="572770" y="410210"/>
                    </a:moveTo>
                    <a:cubicBezTo>
                      <a:pt x="666750" y="410210"/>
                      <a:pt x="744220" y="486410"/>
                      <a:pt x="744220" y="581660"/>
                    </a:cubicBezTo>
                    <a:cubicBezTo>
                      <a:pt x="744220" y="676910"/>
                      <a:pt x="668020" y="753110"/>
                      <a:pt x="572770" y="753110"/>
                    </a:cubicBezTo>
                    <a:cubicBezTo>
                      <a:pt x="478790" y="753110"/>
                      <a:pt x="401320" y="676910"/>
                      <a:pt x="401320" y="581660"/>
                    </a:cubicBezTo>
                    <a:cubicBezTo>
                      <a:pt x="401320" y="486410"/>
                      <a:pt x="478790" y="410210"/>
                      <a:pt x="572770" y="410210"/>
                    </a:cubicBezTo>
                    <a:close/>
                    <a:moveTo>
                      <a:pt x="572770" y="3680460"/>
                    </a:moveTo>
                    <a:cubicBezTo>
                      <a:pt x="478790" y="3680460"/>
                      <a:pt x="401320" y="3604260"/>
                      <a:pt x="401320" y="3509010"/>
                    </a:cubicBezTo>
                    <a:cubicBezTo>
                      <a:pt x="401320" y="3415030"/>
                      <a:pt x="477520" y="3337560"/>
                      <a:pt x="572770" y="3337560"/>
                    </a:cubicBezTo>
                    <a:cubicBezTo>
                      <a:pt x="666750" y="3337560"/>
                      <a:pt x="744220" y="3413760"/>
                      <a:pt x="744220" y="3509010"/>
                    </a:cubicBezTo>
                    <a:cubicBezTo>
                      <a:pt x="744220" y="3602990"/>
                      <a:pt x="666750" y="3680460"/>
                      <a:pt x="572770" y="3680460"/>
                    </a:cubicBezTo>
                    <a:close/>
                    <a:moveTo>
                      <a:pt x="7029450" y="3680460"/>
                    </a:moveTo>
                    <a:cubicBezTo>
                      <a:pt x="6935470" y="3680460"/>
                      <a:pt x="6858000" y="3604260"/>
                      <a:pt x="6858000" y="3509010"/>
                    </a:cubicBezTo>
                    <a:cubicBezTo>
                      <a:pt x="6858000" y="3415030"/>
                      <a:pt x="6934200" y="3337560"/>
                      <a:pt x="7029450" y="3337560"/>
                    </a:cubicBezTo>
                    <a:cubicBezTo>
                      <a:pt x="7124700" y="3337560"/>
                      <a:pt x="7200900" y="3413760"/>
                      <a:pt x="7200900" y="3509010"/>
                    </a:cubicBezTo>
                    <a:cubicBezTo>
                      <a:pt x="7200900" y="3602990"/>
                      <a:pt x="7123430" y="3680460"/>
                      <a:pt x="7029450" y="368046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410210" y="41021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 extrusionOk="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6866890" y="41021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 extrusionOk="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6866890" y="333756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 extrusionOk="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410210" y="333756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 extrusionOk="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570" name="Google Shape;570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13191" y="0"/>
              <a:ext cx="5206326" cy="1751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2" name="Google Shape;572;p33"/>
          <p:cNvGrpSpPr/>
          <p:nvPr/>
        </p:nvGrpSpPr>
        <p:grpSpPr>
          <a:xfrm>
            <a:off x="2286000" y="2825527"/>
            <a:ext cx="13646919" cy="4051407"/>
            <a:chOff x="-805759" y="302708"/>
            <a:chExt cx="15725674" cy="3163168"/>
          </a:xfrm>
        </p:grpSpPr>
        <p:sp>
          <p:nvSpPr>
            <p:cNvPr id="573" name="Google Shape;573;p33"/>
            <p:cNvSpPr txBox="1"/>
            <p:nvPr/>
          </p:nvSpPr>
          <p:spPr>
            <a:xfrm>
              <a:off x="-805759" y="302708"/>
              <a:ext cx="15725674" cy="1799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 dirty="0">
                  <a:solidFill>
                    <a:srgbClr val="7030A0"/>
                  </a:solidFill>
                  <a:latin typeface="Itim"/>
                  <a:ea typeface="Itim"/>
                  <a:cs typeface="Itim"/>
                  <a:sym typeface="Itim"/>
                </a:rPr>
                <a:t>All education candidates in teacher preparation programs are </a:t>
              </a:r>
              <a:r>
                <a:rPr lang="en-US" sz="4800" b="1" i="0" u="sng" strike="noStrike" cap="none" dirty="0">
                  <a:solidFill>
                    <a:srgbClr val="7030A0"/>
                  </a:solidFill>
                  <a:latin typeface="Itim"/>
                  <a:ea typeface="Itim"/>
                  <a:cs typeface="Itim"/>
                  <a:sym typeface="Itim"/>
                </a:rPr>
                <a:t>required</a:t>
              </a:r>
              <a:r>
                <a:rPr lang="en-US" sz="4800" b="0" i="0" u="none" strike="noStrike" cap="none" dirty="0">
                  <a:solidFill>
                    <a:srgbClr val="7030A0"/>
                  </a:solidFill>
                  <a:latin typeface="Itim"/>
                  <a:ea typeface="Itim"/>
                  <a:cs typeface="Itim"/>
                  <a:sym typeface="Itim"/>
                </a:rPr>
                <a:t> to be fingerprinted by NYC Public Schools.</a:t>
              </a:r>
              <a:endParaRPr sz="4800" dirty="0">
                <a:solidFill>
                  <a:srgbClr val="7030A0"/>
                </a:solidFill>
              </a:endParaRPr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-374928" y="2187485"/>
              <a:ext cx="14728806" cy="1278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They must also make sure their clearance is connected to Queens College in the NYC Public Schools database.</a:t>
              </a:r>
              <a:endParaRPr sz="4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669867" y="326256"/>
            <a:ext cx="16883266" cy="15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rgbClr val="7030A0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Fingerprinting Scenarios</a:t>
            </a:r>
            <a:endParaRPr sz="9600" dirty="0">
              <a:solidFill>
                <a:srgbClr val="7030A0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grpSp>
        <p:nvGrpSpPr>
          <p:cNvPr id="389" name="Google Shape;389;p22"/>
          <p:cNvGrpSpPr/>
          <p:nvPr/>
        </p:nvGrpSpPr>
        <p:grpSpPr>
          <a:xfrm>
            <a:off x="470647" y="2779556"/>
            <a:ext cx="5298141" cy="5300134"/>
            <a:chOff x="-1" y="0"/>
            <a:chExt cx="6112167" cy="6190960"/>
          </a:xfrm>
        </p:grpSpPr>
        <p:pic>
          <p:nvPicPr>
            <p:cNvPr id="390" name="Google Shape;390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22"/>
            <p:cNvSpPr txBox="1"/>
            <p:nvPr/>
          </p:nvSpPr>
          <p:spPr>
            <a:xfrm>
              <a:off x="-1" y="1111898"/>
              <a:ext cx="6112167" cy="673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sng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Never been fingerprinted</a:t>
              </a:r>
              <a:endParaRPr sz="3600" b="1" u="sng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372340" y="1784923"/>
              <a:ext cx="4829709" cy="4285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Candidate m</a:t>
              </a:r>
              <a:r>
                <a:rPr lang="en-US" sz="40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ust be fingerprinted by NYC Public Schools</a:t>
              </a:r>
              <a:endParaRPr sz="4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6592644" y="2548938"/>
            <a:ext cx="5102712" cy="5530752"/>
            <a:chOff x="-43333" y="0"/>
            <a:chExt cx="6155499" cy="6190960"/>
          </a:xfrm>
        </p:grpSpPr>
        <p:pic>
          <p:nvPicPr>
            <p:cNvPr id="395" name="Google Shape;39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2"/>
            <p:cNvSpPr txBox="1"/>
            <p:nvPr/>
          </p:nvSpPr>
          <p:spPr>
            <a:xfrm>
              <a:off x="-43333" y="1111897"/>
              <a:ext cx="6112166" cy="1365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sng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Previously fingerprinted by NYC Publ</a:t>
              </a:r>
              <a:r>
                <a:rPr lang="en-US" sz="3200" b="1" u="sng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ic School</a:t>
              </a:r>
              <a:endParaRPr sz="3200" b="1" u="sng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397" name="Google Shape;397;p22"/>
            <p:cNvSpPr txBox="1"/>
            <p:nvPr/>
          </p:nvSpPr>
          <p:spPr>
            <a:xfrm>
              <a:off x="230916" y="2315682"/>
              <a:ext cx="5271247" cy="2934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Candidate m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ust connect clearance to Queens College roster in NYC Public Schools database</a:t>
              </a:r>
              <a:endParaRPr sz="2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399" name="Google Shape;399;p22"/>
          <p:cNvGrpSpPr/>
          <p:nvPr/>
        </p:nvGrpSpPr>
        <p:grpSpPr>
          <a:xfrm>
            <a:off x="12398188" y="2403012"/>
            <a:ext cx="5661211" cy="5530752"/>
            <a:chOff x="-1" y="0"/>
            <a:chExt cx="6112167" cy="6190960"/>
          </a:xfrm>
        </p:grpSpPr>
        <p:pic>
          <p:nvPicPr>
            <p:cNvPr id="400" name="Google Shape;400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22"/>
            <p:cNvSpPr txBox="1"/>
            <p:nvPr/>
          </p:nvSpPr>
          <p:spPr>
            <a:xfrm>
              <a:off x="-1" y="1111897"/>
              <a:ext cx="6112166" cy="1365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sng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Previously fingerprinted by NY State</a:t>
              </a:r>
              <a:endParaRPr sz="3200" b="1" u="sng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224435" y="2134272"/>
              <a:ext cx="5277943" cy="3079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Candidate must be re-fingerprinted by NYC Public Schools</a:t>
              </a:r>
              <a:endParaRPr sz="4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8"/>
          <p:cNvGrpSpPr/>
          <p:nvPr/>
        </p:nvGrpSpPr>
        <p:grpSpPr>
          <a:xfrm>
            <a:off x="496559" y="3731320"/>
            <a:ext cx="4953605" cy="5499013"/>
            <a:chOff x="0" y="-192881"/>
            <a:chExt cx="4290657" cy="6760200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75" name="Google Shape;175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  <a:grpFill/>
          </p:grpSpPr>
          <p:sp>
            <p:nvSpPr>
              <p:cNvPr id="176" name="Google Shape;176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avLst/>
                <a:gdLst/>
                <a:ahLst/>
                <a:cxnLst/>
                <a:rect l="l" t="t" r="r" b="b"/>
                <a:pathLst>
                  <a:path w="847537" h="1297248" extrusionOk="0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</a:endParaRPr>
              </a:p>
            </p:txBody>
          </p:sp>
          <p:sp>
            <p:nvSpPr>
              <p:cNvPr id="177" name="Google Shape;177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Itim" panose="020B0604020202020204" charset="-34"/>
                  <a:ea typeface="Calibri"/>
                  <a:cs typeface="Itim" panose="020B0604020202020204" charset="-34"/>
                  <a:sym typeface="Calibri"/>
                </a:endParaRPr>
              </a:p>
            </p:txBody>
          </p:sp>
        </p:grpSp>
        <p:sp>
          <p:nvSpPr>
            <p:cNvPr id="179" name="Google Shape;179;p18"/>
            <p:cNvSpPr txBox="1"/>
            <p:nvPr/>
          </p:nvSpPr>
          <p:spPr>
            <a:xfrm>
              <a:off x="1417060" y="271449"/>
              <a:ext cx="1456534" cy="10038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9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01</a:t>
              </a:r>
              <a:endParaRPr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206785" y="1275281"/>
              <a:ext cx="3877082" cy="447865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Fill out the </a:t>
              </a:r>
              <a:r>
                <a:rPr lang="en-US" sz="4600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online</a:t>
              </a:r>
              <a:r>
                <a:rPr lang="en-US" sz="46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 “Fingerprinting Form”.</a:t>
              </a:r>
            </a:p>
            <a:p>
              <a:pPr marL="0" marR="0" lvl="0" indent="0" algn="ctr" rtl="0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6257733" y="3658903"/>
            <a:ext cx="5146816" cy="5340106"/>
            <a:chOff x="0" y="-192881"/>
            <a:chExt cx="4290657" cy="6760200"/>
          </a:xfrm>
          <a:solidFill>
            <a:srgbClr val="92D050"/>
          </a:solidFill>
        </p:grpSpPr>
        <p:grpSp>
          <p:nvGrpSpPr>
            <p:cNvPr id="183" name="Google Shape;183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  <a:grpFill/>
          </p:grpSpPr>
          <p:sp>
            <p:nvSpPr>
              <p:cNvPr id="184" name="Google Shape;184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avLst/>
                <a:gdLst/>
                <a:ahLst/>
                <a:cxnLst/>
                <a:rect l="l" t="t" r="r" b="b"/>
                <a:pathLst>
                  <a:path w="847537" h="1297248" extrusionOk="0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</a:endParaRPr>
              </a:p>
            </p:txBody>
          </p:sp>
          <p:sp>
            <p:nvSpPr>
              <p:cNvPr id="185" name="Google Shape;185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Itim" panose="020B0604020202020204" charset="-34"/>
                  <a:ea typeface="Calibri"/>
                  <a:cs typeface="Itim" panose="020B0604020202020204" charset="-34"/>
                  <a:sym typeface="Calibri"/>
                </a:endParaRPr>
              </a:p>
            </p:txBody>
          </p:sp>
        </p:grpSp>
        <p:sp>
          <p:nvSpPr>
            <p:cNvPr id="187" name="Google Shape;187;p18"/>
            <p:cNvSpPr txBox="1"/>
            <p:nvPr/>
          </p:nvSpPr>
          <p:spPr>
            <a:xfrm>
              <a:off x="1329132" y="354421"/>
              <a:ext cx="1456534" cy="10234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9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02</a:t>
              </a:r>
              <a:endParaRPr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169255" y="1352132"/>
              <a:ext cx="3945544" cy="393844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Rubik"/>
                </a:rPr>
                <a:t>You have 60 days to complete the instructions emailed to your Qmail address.</a:t>
              </a:r>
              <a:endParaRPr sz="3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12684384" y="3661032"/>
            <a:ext cx="4795285" cy="5203341"/>
            <a:chOff x="0" y="-192881"/>
            <a:chExt cx="4290657" cy="676020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91" name="Google Shape;191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  <a:grpFill/>
          </p:grpSpPr>
          <p:sp>
            <p:nvSpPr>
              <p:cNvPr id="192" name="Google Shape;192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avLst/>
                <a:gdLst/>
                <a:ahLst/>
                <a:cxnLst/>
                <a:rect l="l" t="t" r="r" b="b"/>
                <a:pathLst>
                  <a:path w="847537" h="1297248" extrusionOk="0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</a:endParaRPr>
              </a:p>
            </p:txBody>
          </p:sp>
          <p:sp>
            <p:nvSpPr>
              <p:cNvPr id="193" name="Google Shape;193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Itim" panose="020B0604020202020204" charset="-34"/>
                  <a:ea typeface="Calibri"/>
                  <a:cs typeface="Itim" panose="020B0604020202020204" charset="-34"/>
                  <a:sym typeface="Calibri"/>
                </a:endParaRPr>
              </a:p>
            </p:txBody>
          </p:sp>
        </p:grpSp>
        <p:sp>
          <p:nvSpPr>
            <p:cNvPr id="195" name="Google Shape;195;p18"/>
            <p:cNvSpPr txBox="1"/>
            <p:nvPr/>
          </p:nvSpPr>
          <p:spPr>
            <a:xfrm>
              <a:off x="1357107" y="266085"/>
              <a:ext cx="1456534" cy="103948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9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03</a:t>
              </a:r>
              <a:endParaRPr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188747" y="1318592"/>
              <a:ext cx="3926052" cy="505245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Rubik"/>
                </a:rPr>
                <a:t>Upload screenshot of complete Applicant Gateway nomination status chart</a:t>
              </a:r>
              <a:endParaRPr sz="3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pic>
        <p:nvPicPr>
          <p:cNvPr id="214" name="Google Shape;2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0332" y="3346085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8143" y="3242277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7663" y="3184587"/>
            <a:ext cx="1849998" cy="625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538961" y="244926"/>
            <a:ext cx="17210078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strike="noStrike" cap="none" dirty="0">
                <a:solidFill>
                  <a:srgbClr val="7030A0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How to obtain fingerprinting clearance</a:t>
            </a:r>
            <a:endParaRPr sz="8000" dirty="0">
              <a:solidFill>
                <a:srgbClr val="7030A0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540916" y="253203"/>
            <a:ext cx="1688326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dirty="0">
                <a:solidFill>
                  <a:srgbClr val="7030A0"/>
                </a:solidFill>
                <a:latin typeface="Itim"/>
                <a:cs typeface="Itim"/>
                <a:sym typeface="Itim"/>
              </a:rPr>
              <a:t>IdentoGo</a:t>
            </a:r>
            <a:endParaRPr sz="10000" dirty="0">
              <a:solidFill>
                <a:srgbClr val="7030A0"/>
              </a:solidFill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848DF60A-E36D-8029-ABBF-662D3B5A4506}"/>
              </a:ext>
            </a:extLst>
          </p:cNvPr>
          <p:cNvSpPr/>
          <p:nvPr/>
        </p:nvSpPr>
        <p:spPr>
          <a:xfrm>
            <a:off x="2413117" y="449983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CDBA8-52A5-D31B-BF6A-E46A5F4B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000" y="4704175"/>
            <a:ext cx="670618" cy="670618"/>
          </a:xfrm>
          <a:prstGeom prst="rect">
            <a:avLst/>
          </a:prstGeom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FA5069AE-0252-87F4-EB8C-498C6683F39F}"/>
              </a:ext>
            </a:extLst>
          </p:cNvPr>
          <p:cNvSpPr/>
          <p:nvPr/>
        </p:nvSpPr>
        <p:spPr>
          <a:xfrm rot="2095958" flipH="1">
            <a:off x="14925867" y="4517891"/>
            <a:ext cx="515477" cy="92648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8FFA5-2BC3-1EC6-00FC-86D7912C8E4D}"/>
              </a:ext>
            </a:extLst>
          </p:cNvPr>
          <p:cNvSpPr txBox="1"/>
          <p:nvPr/>
        </p:nvSpPr>
        <p:spPr>
          <a:xfrm>
            <a:off x="418490" y="1771633"/>
            <a:ext cx="16306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Itim" panose="020B0604020202020204" charset="-34"/>
                <a:cs typeface="Itim" panose="020B0604020202020204" charset="-34"/>
              </a:rPr>
              <a:t>IdentoGo provides fingerprinting services for many agencies, including </a:t>
            </a:r>
            <a:r>
              <a:rPr lang="en-US" sz="2600" b="1" u="sng" dirty="0">
                <a:solidFill>
                  <a:schemeClr val="accent5">
                    <a:lumMod val="75000"/>
                  </a:schemeClr>
                </a:solidFill>
                <a:latin typeface="Itim" panose="020B0604020202020204" charset="-34"/>
                <a:cs typeface="Itim" panose="020B0604020202020204" charset="-34"/>
              </a:rPr>
              <a:t>both</a:t>
            </a:r>
            <a:r>
              <a:rPr lang="en-US" sz="2600" dirty="0">
                <a:latin typeface="Itim" panose="020B0604020202020204" charset="-34"/>
                <a:cs typeface="Itim" panose="020B0604020202020204" charset="-34"/>
              </a:rPr>
              <a:t> NY State and NYC Public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Itim" panose="020B0604020202020204" charset="-34"/>
              <a:cs typeface="Itim" panose="020B060402020202020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Itim" panose="020B0604020202020204" charset="-34"/>
                <a:cs typeface="Itim" panose="020B0604020202020204" charset="-34"/>
              </a:rPr>
              <a:t>IdentoGo identifies which agency you are being fingerprinted for with a service code, used when making your appointment. Students must be careful to use the code for NYC Public Schools when making their fingerprinting appointment.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Itim" panose="020B0604020202020204" charset="-34"/>
              <a:cs typeface="Itim" panose="020B060402020202020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Itim" panose="020B0604020202020204" charset="-34"/>
                <a:cs typeface="Itim" panose="020B0604020202020204" charset="-34"/>
              </a:rPr>
              <a:t>Your receipt will show you if you have been fingerprinted by the correct agency. Please see the examples below.</a:t>
            </a:r>
          </a:p>
        </p:txBody>
      </p:sp>
      <p:pic>
        <p:nvPicPr>
          <p:cNvPr id="8" name="Picture 7" descr="A receipt with black text and yellow marker">
            <a:extLst>
              <a:ext uri="{FF2B5EF4-FFF2-40B4-BE49-F238E27FC236}">
                <a16:creationId xmlns:a16="http://schemas.microsoft.com/office/drawing/2014/main" id="{7D9EB0DE-0491-3FAC-B15C-5A960CAB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20" y="5438336"/>
            <a:ext cx="4907595" cy="4646880"/>
          </a:xfrm>
          <a:prstGeom prst="rect">
            <a:avLst/>
          </a:prstGeom>
        </p:spPr>
      </p:pic>
      <p:pic>
        <p:nvPicPr>
          <p:cNvPr id="12" name="Picture 11" descr="A close up of a receipt">
            <a:extLst>
              <a:ext uri="{FF2B5EF4-FFF2-40B4-BE49-F238E27FC236}">
                <a16:creationId xmlns:a16="http://schemas.microsoft.com/office/drawing/2014/main" id="{B6D88865-889C-AE19-9E05-61DE7647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439" y="5508500"/>
            <a:ext cx="4632358" cy="4646880"/>
          </a:xfrm>
          <a:prstGeom prst="rect">
            <a:avLst/>
          </a:prstGeom>
        </p:spPr>
      </p:pic>
      <p:pic>
        <p:nvPicPr>
          <p:cNvPr id="16" name="Picture 15" descr="A close up of a paper">
            <a:extLst>
              <a:ext uri="{FF2B5EF4-FFF2-40B4-BE49-F238E27FC236}">
                <a16:creationId xmlns:a16="http://schemas.microsoft.com/office/drawing/2014/main" id="{F687071D-7056-BF24-7547-09E77130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5444" y="5622268"/>
            <a:ext cx="4834553" cy="44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2B9F910F-B982-B224-00B9-086011B22370}"/>
              </a:ext>
            </a:extLst>
          </p:cNvPr>
          <p:cNvSpPr/>
          <p:nvPr/>
        </p:nvSpPr>
        <p:spPr>
          <a:xfrm>
            <a:off x="7762009" y="2137269"/>
            <a:ext cx="3988391" cy="1828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Can transfer with OSPRA 104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55EB2-902F-4FE2-374A-B2A1FB63BBD8}"/>
              </a:ext>
            </a:extLst>
          </p:cNvPr>
          <p:cNvSpPr txBox="1"/>
          <p:nvPr/>
        </p:nvSpPr>
        <p:spPr>
          <a:xfrm>
            <a:off x="180109" y="2585306"/>
            <a:ext cx="720436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NYC Public Schools </a:t>
            </a:r>
            <a:r>
              <a:rPr lang="en-US" sz="38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clearance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C81A3-1BDF-086B-4F08-29C9D92C2FE4}"/>
              </a:ext>
            </a:extLst>
          </p:cNvPr>
          <p:cNvSpPr txBox="1"/>
          <p:nvPr/>
        </p:nvSpPr>
        <p:spPr>
          <a:xfrm>
            <a:off x="12127936" y="2631472"/>
            <a:ext cx="5398063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NY State clearance 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3EA42CA0-8792-62B7-6F02-86A5B1BBE141}"/>
              </a:ext>
            </a:extLst>
          </p:cNvPr>
          <p:cNvSpPr/>
          <p:nvPr/>
        </p:nvSpPr>
        <p:spPr>
          <a:xfrm>
            <a:off x="5977511" y="4517004"/>
            <a:ext cx="4859187" cy="36853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Does not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transfer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BCB61-D787-6B85-5C21-C6049A7DC4FA}"/>
              </a:ext>
            </a:extLst>
          </p:cNvPr>
          <p:cNvSpPr txBox="1"/>
          <p:nvPr/>
        </p:nvSpPr>
        <p:spPr>
          <a:xfrm>
            <a:off x="1770996" y="38624"/>
            <a:ext cx="13726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7030A0"/>
                </a:solidFill>
                <a:latin typeface="Itim" panose="020B0604020202020204" charset="-34"/>
                <a:cs typeface="Itim" panose="020B0604020202020204" charset="-34"/>
              </a:rPr>
              <a:t>Clearance Transferability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5B69B-DE6E-CCE8-4290-F156DCEE678F}"/>
              </a:ext>
            </a:extLst>
          </p:cNvPr>
          <p:cNvSpPr txBox="1"/>
          <p:nvPr/>
        </p:nvSpPr>
        <p:spPr>
          <a:xfrm>
            <a:off x="441629" y="6036492"/>
            <a:ext cx="5398063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NY State clearance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80DF8-242D-B6E8-D839-0074BB371C6B}"/>
              </a:ext>
            </a:extLst>
          </p:cNvPr>
          <p:cNvSpPr txBox="1"/>
          <p:nvPr/>
        </p:nvSpPr>
        <p:spPr>
          <a:xfrm>
            <a:off x="10974517" y="5936211"/>
            <a:ext cx="720436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NYC Public Schools </a:t>
            </a:r>
            <a:r>
              <a:rPr lang="en-US" sz="38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clearance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F93FC-C453-DD95-2DEB-3F98F173829D}"/>
              </a:ext>
            </a:extLst>
          </p:cNvPr>
          <p:cNvSpPr txBox="1"/>
          <p:nvPr/>
        </p:nvSpPr>
        <p:spPr>
          <a:xfrm>
            <a:off x="823485" y="8410462"/>
            <a:ext cx="156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*Students with only NY State clearance will be required to be </a:t>
            </a:r>
            <a:r>
              <a:rPr lang="en-US" sz="2800" dirty="0">
                <a:solidFill>
                  <a:srgbClr val="FF0000"/>
                </a:solidFill>
                <a:latin typeface="Itim" panose="020B0604020202020204" charset="-34"/>
                <a:cs typeface="Itim" panose="020B0604020202020204" charset="-34"/>
              </a:rPr>
              <a:t>re-fingerprinted</a:t>
            </a:r>
            <a:r>
              <a:rPr lang="en-US" sz="28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 by NYC Public Schools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6"/>
          <p:cNvGrpSpPr/>
          <p:nvPr/>
        </p:nvGrpSpPr>
        <p:grpSpPr>
          <a:xfrm>
            <a:off x="371932" y="4310100"/>
            <a:ext cx="5480418" cy="4446376"/>
            <a:chOff x="-1286909" y="-1"/>
            <a:chExt cx="5737041" cy="5392792"/>
          </a:xfrm>
          <a:solidFill>
            <a:schemeClr val="bg1"/>
          </a:solidFill>
        </p:grpSpPr>
        <p:pic>
          <p:nvPicPr>
            <p:cNvPr id="456" name="Google Shape;456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86909" y="-1"/>
              <a:ext cx="5737041" cy="539279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57" name="Google Shape;457;p26"/>
            <p:cNvSpPr txBox="1"/>
            <p:nvPr/>
          </p:nvSpPr>
          <p:spPr>
            <a:xfrm>
              <a:off x="-1117202" y="938791"/>
              <a:ext cx="5337917" cy="310567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Music, TESOL, Physical Education, &amp; FCS majors </a:t>
              </a: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Itim"/>
              </a:endParaRP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Itim"/>
                </a:rPr>
                <a:t>Email: victoria.dellera@qc.cuny.edu</a:t>
              </a:r>
              <a:endParaRPr sz="32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6266258" y="4302276"/>
            <a:ext cx="5755484" cy="4446375"/>
            <a:chOff x="0" y="0"/>
            <a:chExt cx="4450132" cy="4515817"/>
          </a:xfrm>
        </p:grpSpPr>
        <p:pic>
          <p:nvPicPr>
            <p:cNvPr id="460" name="Google Shape;46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4450132" cy="4515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26"/>
            <p:cNvSpPr txBox="1"/>
            <p:nvPr/>
          </p:nvSpPr>
          <p:spPr>
            <a:xfrm>
              <a:off x="297838" y="862167"/>
              <a:ext cx="3985870" cy="2210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SEYS majors</a:t>
              </a: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6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Itim"/>
              </a:endParaRP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Itim"/>
                </a:rPr>
                <a:t>Email:</a:t>
              </a: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Itim"/>
                </a:rPr>
                <a:t>seysplacement@qc.cuny.edu</a:t>
              </a:r>
              <a:endParaRPr sz="32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grpSp>
        <p:nvGrpSpPr>
          <p:cNvPr id="463" name="Google Shape;463;p26"/>
          <p:cNvGrpSpPr/>
          <p:nvPr/>
        </p:nvGrpSpPr>
        <p:grpSpPr>
          <a:xfrm>
            <a:off x="12336206" y="4353642"/>
            <a:ext cx="5579862" cy="4343641"/>
            <a:chOff x="-232872" y="-2"/>
            <a:chExt cx="4450132" cy="4515817"/>
          </a:xfrm>
        </p:grpSpPr>
        <p:pic>
          <p:nvPicPr>
            <p:cNvPr id="464" name="Google Shape;464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32872" y="-2"/>
              <a:ext cx="4450132" cy="4515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26"/>
            <p:cNvSpPr txBox="1"/>
            <p:nvPr/>
          </p:nvSpPr>
          <p:spPr>
            <a:xfrm>
              <a:off x="103577" y="821165"/>
              <a:ext cx="3984390" cy="2096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Itim"/>
                  <a:cs typeface="Itim" panose="020B0604020202020204" charset="-34"/>
                  <a:sym typeface="Itim"/>
                </a:rPr>
                <a:t>EECE majors</a:t>
              </a: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  <a:sym typeface="Itim"/>
              </a:endParaRP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Itim"/>
                </a:rPr>
                <a:t>Email: </a:t>
              </a:r>
            </a:p>
            <a:p>
              <a:pPr marL="0" marR="0" lvl="0" indent="0" algn="ctr" rtl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tx1"/>
                  </a:solidFill>
                  <a:latin typeface="Itim" panose="020B0604020202020204" charset="-34"/>
                  <a:cs typeface="Itim" panose="020B0604020202020204" charset="-34"/>
                  <a:sym typeface="Itim"/>
                </a:rPr>
                <a:t>eeceplacement@qc.cuny.edu</a:t>
              </a:r>
              <a:endParaRPr sz="3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  <p:pic>
        <p:nvPicPr>
          <p:cNvPr id="467" name="Google Shape;46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3030" y="3196865"/>
            <a:ext cx="832001" cy="147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8186" y="3196864"/>
            <a:ext cx="832001" cy="147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20234" y="3257030"/>
            <a:ext cx="832001" cy="147138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6"/>
          <p:cNvSpPr txBox="1"/>
          <p:nvPr/>
        </p:nvSpPr>
        <p:spPr>
          <a:xfrm>
            <a:off x="1270117" y="83054"/>
            <a:ext cx="16230600" cy="15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rgbClr val="7030A0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Assistance with Fingerprinting</a:t>
            </a:r>
            <a:endParaRPr sz="9600" dirty="0">
              <a:solidFill>
                <a:srgbClr val="7030A0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80CD1-8F77-2D1E-34CC-AC8C048EBF8C}"/>
              </a:ext>
            </a:extLst>
          </p:cNvPr>
          <p:cNvSpPr txBox="1"/>
          <p:nvPr/>
        </p:nvSpPr>
        <p:spPr>
          <a:xfrm>
            <a:off x="371932" y="1855572"/>
            <a:ext cx="17096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For information on Queens College’s fingerprinting policy visit: </a:t>
            </a:r>
            <a:r>
              <a:rPr lang="en-US" sz="3600" dirty="0">
                <a:solidFill>
                  <a:schemeClr val="bg1"/>
                </a:solidFill>
                <a:latin typeface="Itim" panose="020B0604020202020204" charset="-34"/>
                <a:cs typeface="Itim" panose="020B0604020202020204" charset="-34"/>
                <a:hlinkClick r:id="rId6"/>
              </a:rPr>
              <a:t>https://www.qc.cuny.edu/academics/se/fingerprinting-policies-procedures/</a:t>
            </a:r>
            <a:endParaRPr lang="en-US" sz="3600" dirty="0">
              <a:solidFill>
                <a:schemeClr val="bg1"/>
              </a:solidFill>
              <a:latin typeface="Itim" panose="020B0604020202020204" charset="-34"/>
              <a:cs typeface="Itim" panose="020B0604020202020204" charset="-34"/>
            </a:endParaRPr>
          </a:p>
          <a:p>
            <a:endParaRPr lang="en-US" sz="3600" dirty="0">
              <a:solidFill>
                <a:schemeClr val="bg1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3141" y="641492"/>
            <a:ext cx="12821717" cy="9004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35"/>
          <p:cNvGrpSpPr/>
          <p:nvPr/>
        </p:nvGrpSpPr>
        <p:grpSpPr>
          <a:xfrm>
            <a:off x="3094419" y="1873829"/>
            <a:ext cx="11668856" cy="5622770"/>
            <a:chOff x="0" y="219075"/>
            <a:chExt cx="15558475" cy="7497025"/>
          </a:xfrm>
        </p:grpSpPr>
        <p:sp>
          <p:nvSpPr>
            <p:cNvPr id="603" name="Google Shape;603;p35"/>
            <p:cNvSpPr txBox="1"/>
            <p:nvPr/>
          </p:nvSpPr>
          <p:spPr>
            <a:xfrm>
              <a:off x="0" y="219075"/>
              <a:ext cx="15558475" cy="3207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3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31" b="0" i="0" u="none" strike="noStrike" cap="none" dirty="0">
                  <a:solidFill>
                    <a:srgbClr val="7030A0"/>
                  </a:solidFill>
                  <a:latin typeface="Itim"/>
                  <a:ea typeface="Itim"/>
                  <a:cs typeface="Itim"/>
                  <a:sym typeface="Itim"/>
                </a:rPr>
                <a:t>Thank you!</a:t>
              </a: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604" name="Google Shape;604;p35"/>
            <p:cNvSpPr txBox="1"/>
            <p:nvPr/>
          </p:nvSpPr>
          <p:spPr>
            <a:xfrm>
              <a:off x="955927" y="3349777"/>
              <a:ext cx="13646622" cy="4366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If you have any questions not addressed in this presentation, please email the appropriate field placement coordinator</a:t>
              </a:r>
              <a:r>
                <a:rPr lang="en-US" sz="4000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 for your program/major</a:t>
              </a:r>
              <a:r>
                <a:rPr lang="en-US" sz="4000" b="0" i="0" u="none" strike="noStrike" cap="none" dirty="0">
                  <a:solidFill>
                    <a:schemeClr val="tx1"/>
                  </a:solidFill>
                  <a:latin typeface="Itim" panose="020B0604020202020204" charset="-34"/>
                  <a:ea typeface="Rubik"/>
                  <a:cs typeface="Itim" panose="020B0604020202020204" charset="-34"/>
                  <a:sym typeface="Rubik"/>
                </a:rPr>
                <a:t>.</a:t>
              </a:r>
              <a:endParaRPr sz="4000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341</Words>
  <Application>Microsoft Macintosh PowerPoint</Application>
  <PresentationFormat>Custom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Itim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Lee</dc:creator>
  <cp:lastModifiedBy>Maysaa Bazna</cp:lastModifiedBy>
  <cp:revision>12</cp:revision>
  <cp:lastPrinted>2024-05-14T20:02:59Z</cp:lastPrinted>
  <dcterms:modified xsi:type="dcterms:W3CDTF">2024-05-15T20:09:27Z</dcterms:modified>
</cp:coreProperties>
</file>