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2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ill Sans" panose="020B0604020202020204" charset="0"/>
      <p:regular r:id="rId37"/>
      <p:bold r:id="rId38"/>
    </p:embeddedFont>
    <p:embeddedFont>
      <p:font typeface="Nirmala UI" panose="020B0502040204020203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28QU4qgeC/TPWTYnghhNtxdeK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customschemas.google.com/relationships/presentationmetadata" Target="metadata"/><Relationship Id="rId20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Connolly" userId="f657c7c8-4f52-4c62-9fbd-94a229d7a2bf" providerId="ADAL" clId="{1D29AB20-277C-4591-B928-7B882F4A6A9B}"/>
    <pc:docChg chg="delSld modSld">
      <pc:chgData name="Catherine Connolly" userId="f657c7c8-4f52-4c62-9fbd-94a229d7a2bf" providerId="ADAL" clId="{1D29AB20-277C-4591-B928-7B882F4A6A9B}" dt="2024-10-30T15:00:10.327" v="111" actId="2696"/>
      <pc:docMkLst>
        <pc:docMk/>
      </pc:docMkLst>
      <pc:sldChg chg="modSp">
        <pc:chgData name="Catherine Connolly" userId="f657c7c8-4f52-4c62-9fbd-94a229d7a2bf" providerId="ADAL" clId="{1D29AB20-277C-4591-B928-7B882F4A6A9B}" dt="2024-10-30T14:58:48.826" v="108" actId="20577"/>
        <pc:sldMkLst>
          <pc:docMk/>
          <pc:sldMk cId="0" sldId="274"/>
        </pc:sldMkLst>
        <pc:spChg chg="mod">
          <ac:chgData name="Catherine Connolly" userId="f657c7c8-4f52-4c62-9fbd-94a229d7a2bf" providerId="ADAL" clId="{1D29AB20-277C-4591-B928-7B882F4A6A9B}" dt="2024-10-30T14:58:48.826" v="108" actId="20577"/>
          <ac:spMkLst>
            <pc:docMk/>
            <pc:sldMk cId="0" sldId="274"/>
            <ac:spMk id="7" creationId="{2F840759-075B-4C22-910F-40F918ED068E}"/>
          </ac:spMkLst>
        </pc:spChg>
      </pc:sldChg>
      <pc:sldChg chg="modSp">
        <pc:chgData name="Catherine Connolly" userId="f657c7c8-4f52-4c62-9fbd-94a229d7a2bf" providerId="ADAL" clId="{1D29AB20-277C-4591-B928-7B882F4A6A9B}" dt="2024-10-30T14:59:52.960" v="110" actId="12"/>
        <pc:sldMkLst>
          <pc:docMk/>
          <pc:sldMk cId="0" sldId="275"/>
        </pc:sldMkLst>
        <pc:spChg chg="mod">
          <ac:chgData name="Catherine Connolly" userId="f657c7c8-4f52-4c62-9fbd-94a229d7a2bf" providerId="ADAL" clId="{1D29AB20-277C-4591-B928-7B882F4A6A9B}" dt="2024-10-30T14:59:52.960" v="110" actId="12"/>
          <ac:spMkLst>
            <pc:docMk/>
            <pc:sldMk cId="0" sldId="275"/>
            <ac:spMk id="235" creationId="{00000000-0000-0000-0000-000000000000}"/>
          </ac:spMkLst>
        </pc:spChg>
      </pc:sldChg>
      <pc:sldChg chg="del">
        <pc:chgData name="Catherine Connolly" userId="f657c7c8-4f52-4c62-9fbd-94a229d7a2bf" providerId="ADAL" clId="{1D29AB20-277C-4591-B928-7B882F4A6A9B}" dt="2024-10-30T15:00:10.327" v="111" actId="2696"/>
        <pc:sldMkLst>
          <pc:docMk/>
          <pc:sldMk cId="1506894668" sldId="284"/>
        </pc:sldMkLst>
      </pc:sldChg>
    </pc:docChg>
  </pc:docChgLst>
  <pc:docChgLst>
    <pc:chgData name="Catherine Connolly" userId="f657c7c8-4f52-4c62-9fbd-94a229d7a2bf" providerId="ADAL" clId="{76D997F4-15AE-4D4D-9786-89A14FCC852A}"/>
    <pc:docChg chg="undo modSld">
      <pc:chgData name="Catherine Connolly" userId="f657c7c8-4f52-4c62-9fbd-94a229d7a2bf" providerId="ADAL" clId="{76D997F4-15AE-4D4D-9786-89A14FCC852A}" dt="2024-10-29T16:05:10.543" v="252" actId="255"/>
      <pc:docMkLst>
        <pc:docMk/>
      </pc:docMkLst>
      <pc:sldChg chg="modSp">
        <pc:chgData name="Catherine Connolly" userId="f657c7c8-4f52-4c62-9fbd-94a229d7a2bf" providerId="ADAL" clId="{76D997F4-15AE-4D4D-9786-89A14FCC852A}" dt="2024-10-29T14:50:31.822" v="1" actId="20577"/>
        <pc:sldMkLst>
          <pc:docMk/>
          <pc:sldMk cId="0" sldId="256"/>
        </pc:sldMkLst>
        <pc:spChg chg="mod">
          <ac:chgData name="Catherine Connolly" userId="f657c7c8-4f52-4c62-9fbd-94a229d7a2bf" providerId="ADAL" clId="{76D997F4-15AE-4D4D-9786-89A14FCC852A}" dt="2024-10-29T14:50:31.822" v="1" actId="20577"/>
          <ac:spMkLst>
            <pc:docMk/>
            <pc:sldMk cId="0" sldId="256"/>
            <ac:spMk id="91" creationId="{00000000-0000-0000-0000-000000000000}"/>
          </ac:spMkLst>
        </pc:spChg>
      </pc:sldChg>
      <pc:sldChg chg="modSp">
        <pc:chgData name="Catherine Connolly" userId="f657c7c8-4f52-4c62-9fbd-94a229d7a2bf" providerId="ADAL" clId="{76D997F4-15AE-4D4D-9786-89A14FCC852A}" dt="2024-10-29T14:51:22.752" v="3" actId="14100"/>
        <pc:sldMkLst>
          <pc:docMk/>
          <pc:sldMk cId="0" sldId="259"/>
        </pc:sldMkLst>
        <pc:picChg chg="mod">
          <ac:chgData name="Catherine Connolly" userId="f657c7c8-4f52-4c62-9fbd-94a229d7a2bf" providerId="ADAL" clId="{76D997F4-15AE-4D4D-9786-89A14FCC852A}" dt="2024-10-29T14:51:22.752" v="3" actId="14100"/>
          <ac:picMkLst>
            <pc:docMk/>
            <pc:sldMk cId="0" sldId="259"/>
            <ac:picMk id="112" creationId="{00000000-0000-0000-0000-000000000000}"/>
          </ac:picMkLst>
        </pc:picChg>
      </pc:sldChg>
      <pc:sldChg chg="modSp">
        <pc:chgData name="Catherine Connolly" userId="f657c7c8-4f52-4c62-9fbd-94a229d7a2bf" providerId="ADAL" clId="{76D997F4-15AE-4D4D-9786-89A14FCC852A}" dt="2024-10-29T14:56:01.369" v="4" actId="20577"/>
        <pc:sldMkLst>
          <pc:docMk/>
          <pc:sldMk cId="0" sldId="266"/>
        </pc:sldMkLst>
        <pc:spChg chg="mod">
          <ac:chgData name="Catherine Connolly" userId="f657c7c8-4f52-4c62-9fbd-94a229d7a2bf" providerId="ADAL" clId="{76D997F4-15AE-4D4D-9786-89A14FCC852A}" dt="2024-10-29T14:56:01.369" v="4" actId="20577"/>
          <ac:spMkLst>
            <pc:docMk/>
            <pc:sldMk cId="0" sldId="266"/>
            <ac:spMk id="175" creationId="{00000000-0000-0000-0000-000000000000}"/>
          </ac:spMkLst>
        </pc:spChg>
      </pc:sldChg>
      <pc:sldChg chg="modSp">
        <pc:chgData name="Catherine Connolly" userId="f657c7c8-4f52-4c62-9fbd-94a229d7a2bf" providerId="ADAL" clId="{76D997F4-15AE-4D4D-9786-89A14FCC852A}" dt="2024-10-29T14:58:44.229" v="50" actId="20577"/>
        <pc:sldMkLst>
          <pc:docMk/>
          <pc:sldMk cId="0" sldId="267"/>
        </pc:sldMkLst>
        <pc:spChg chg="mod">
          <ac:chgData name="Catherine Connolly" userId="f657c7c8-4f52-4c62-9fbd-94a229d7a2bf" providerId="ADAL" clId="{76D997F4-15AE-4D4D-9786-89A14FCC852A}" dt="2024-10-29T14:58:44.229" v="50" actId="20577"/>
          <ac:spMkLst>
            <pc:docMk/>
            <pc:sldMk cId="0" sldId="267"/>
            <ac:spMk id="182" creationId="{00000000-0000-0000-0000-000000000000}"/>
          </ac:spMkLst>
        </pc:spChg>
      </pc:sldChg>
      <pc:sldChg chg="modSp">
        <pc:chgData name="Catherine Connolly" userId="f657c7c8-4f52-4c62-9fbd-94a229d7a2bf" providerId="ADAL" clId="{76D997F4-15AE-4D4D-9786-89A14FCC852A}" dt="2024-10-29T15:54:39.690" v="187" actId="255"/>
        <pc:sldMkLst>
          <pc:docMk/>
          <pc:sldMk cId="0" sldId="274"/>
        </pc:sldMkLst>
        <pc:spChg chg="mod">
          <ac:chgData name="Catherine Connolly" userId="f657c7c8-4f52-4c62-9fbd-94a229d7a2bf" providerId="ADAL" clId="{76D997F4-15AE-4D4D-9786-89A14FCC852A}" dt="2024-10-29T15:54:39.690" v="187" actId="255"/>
          <ac:spMkLst>
            <pc:docMk/>
            <pc:sldMk cId="0" sldId="274"/>
            <ac:spMk id="7" creationId="{2F840759-075B-4C22-910F-40F918ED068E}"/>
          </ac:spMkLst>
        </pc:spChg>
        <pc:spChg chg="mod">
          <ac:chgData name="Catherine Connolly" userId="f657c7c8-4f52-4c62-9fbd-94a229d7a2bf" providerId="ADAL" clId="{76D997F4-15AE-4D4D-9786-89A14FCC852A}" dt="2024-10-29T15:46:58.392" v="55" actId="255"/>
          <ac:spMkLst>
            <pc:docMk/>
            <pc:sldMk cId="0" sldId="274"/>
            <ac:spMk id="226" creationId="{00000000-0000-0000-0000-000000000000}"/>
          </ac:spMkLst>
        </pc:spChg>
      </pc:sldChg>
      <pc:sldChg chg="modSp">
        <pc:chgData name="Catherine Connolly" userId="f657c7c8-4f52-4c62-9fbd-94a229d7a2bf" providerId="ADAL" clId="{76D997F4-15AE-4D4D-9786-89A14FCC852A}" dt="2024-10-29T16:00:32.057" v="206" actId="20577"/>
        <pc:sldMkLst>
          <pc:docMk/>
          <pc:sldMk cId="0" sldId="276"/>
        </pc:sldMkLst>
        <pc:spChg chg="mod">
          <ac:chgData name="Catherine Connolly" userId="f657c7c8-4f52-4c62-9fbd-94a229d7a2bf" providerId="ADAL" clId="{76D997F4-15AE-4D4D-9786-89A14FCC852A}" dt="2024-10-29T16:00:32.057" v="206" actId="20577"/>
          <ac:spMkLst>
            <pc:docMk/>
            <pc:sldMk cId="0" sldId="276"/>
            <ac:spMk id="242" creationId="{00000000-0000-0000-0000-000000000000}"/>
          </ac:spMkLst>
        </pc:spChg>
      </pc:sldChg>
      <pc:sldChg chg="modSp">
        <pc:chgData name="Catherine Connolly" userId="f657c7c8-4f52-4c62-9fbd-94a229d7a2bf" providerId="ADAL" clId="{76D997F4-15AE-4D4D-9786-89A14FCC852A}" dt="2024-10-29T16:02:29.841" v="249" actId="20577"/>
        <pc:sldMkLst>
          <pc:docMk/>
          <pc:sldMk cId="0" sldId="278"/>
        </pc:sldMkLst>
        <pc:spChg chg="mod">
          <ac:chgData name="Catherine Connolly" userId="f657c7c8-4f52-4c62-9fbd-94a229d7a2bf" providerId="ADAL" clId="{76D997F4-15AE-4D4D-9786-89A14FCC852A}" dt="2024-10-29T16:02:29.841" v="249" actId="20577"/>
          <ac:spMkLst>
            <pc:docMk/>
            <pc:sldMk cId="0" sldId="278"/>
            <ac:spMk id="256" creationId="{00000000-0000-0000-0000-000000000000}"/>
          </ac:spMkLst>
        </pc:spChg>
      </pc:sldChg>
      <pc:sldChg chg="modSp">
        <pc:chgData name="Catherine Connolly" userId="f657c7c8-4f52-4c62-9fbd-94a229d7a2bf" providerId="ADAL" clId="{76D997F4-15AE-4D4D-9786-89A14FCC852A}" dt="2024-10-29T16:05:10.543" v="252" actId="255"/>
        <pc:sldMkLst>
          <pc:docMk/>
          <pc:sldMk cId="0" sldId="279"/>
        </pc:sldMkLst>
        <pc:spChg chg="mod">
          <ac:chgData name="Catherine Connolly" userId="f657c7c8-4f52-4c62-9fbd-94a229d7a2bf" providerId="ADAL" clId="{76D997F4-15AE-4D4D-9786-89A14FCC852A}" dt="2024-10-29T16:05:10.543" v="252" actId="255"/>
          <ac:spMkLst>
            <pc:docMk/>
            <pc:sldMk cId="0" sldId="279"/>
            <ac:spMk id="263" creationId="{00000000-0000-0000-0000-000000000000}"/>
          </ac:spMkLst>
        </pc:spChg>
      </pc:sldChg>
      <pc:sldChg chg="modTransition">
        <pc:chgData name="Catherine Connolly" userId="f657c7c8-4f52-4c62-9fbd-94a229d7a2bf" providerId="ADAL" clId="{76D997F4-15AE-4D4D-9786-89A14FCC852A}" dt="2024-10-29T16:00:53.174" v="208"/>
        <pc:sldMkLst>
          <pc:docMk/>
          <pc:sldMk cId="1506894668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9" name="Google Shape;25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c.cuny.edu/aac/degree-programs-202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c.cuny.edu/academics/eece/" TargetMode="External"/><Relationship Id="rId3" Type="http://schemas.openxmlformats.org/officeDocument/2006/relationships/hyperlink" Target="https://www.qc.cuny.edu/academics/music/" TargetMode="External"/><Relationship Id="rId7" Type="http://schemas.openxmlformats.org/officeDocument/2006/relationships/hyperlink" Target="https://www.qc.cuny.edu/academics/dt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c.cuny.edu/academics/lcd/" TargetMode="External"/><Relationship Id="rId11" Type="http://schemas.openxmlformats.org/officeDocument/2006/relationships/hyperlink" Target="https://www.qc.cuny.edu/academics/seys/" TargetMode="External"/><Relationship Id="rId5" Type="http://schemas.openxmlformats.org/officeDocument/2006/relationships/hyperlink" Target="https://www.qc.cuny.edu/academics/sb/" TargetMode="External"/><Relationship Id="rId10" Type="http://schemas.openxmlformats.org/officeDocument/2006/relationships/hyperlink" Target="https://www.qc.cuny.edu/academics/fnes/nutrition-dietetics-program/" TargetMode="External"/><Relationship Id="rId4" Type="http://schemas.openxmlformats.org/officeDocument/2006/relationships/hyperlink" Target="https://www.qc.cuny.edu/academics/art/" TargetMode="External"/><Relationship Id="rId9" Type="http://schemas.openxmlformats.org/officeDocument/2006/relationships/hyperlink" Target="https://www.qc.cuny.edu/academics/psychology/psychology-neuroscience-abou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.cuny.edu/academics/oh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ransferhonors@qc.cuny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Uri.Samuni@qc.cuny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ALA.Department@qc.cuny.edu" TargetMode="External"/><Relationship Id="rId5" Type="http://schemas.openxmlformats.org/officeDocument/2006/relationships/hyperlink" Target="mailto:Kara.Schlichting@qc.cuny.edu&#8203;" TargetMode="External"/><Relationship Id="rId4" Type="http://schemas.openxmlformats.org/officeDocument/2006/relationships/hyperlink" Target="mailto:Clare.Carroll@qc.cuny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.cuny.edu/academics/oh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onors@qc.cuny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.cuny.edu/admissions/winter-sessi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office.com/r/3gutRLqQBA" TargetMode="External"/><Relationship Id="rId5" Type="http://schemas.openxmlformats.org/officeDocument/2006/relationships/hyperlink" Target="https://www.qc.cuny.edu/br/" TargetMode="External"/><Relationship Id="rId4" Type="http://schemas.openxmlformats.org/officeDocument/2006/relationships/hyperlink" Target="https://www.qc.cuny.edu/admissions/summer-session-progr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2.safelinks.protection.outlook.com/?url=https%3A%2F%2Fwww.qc.cuny.edu%2Fadmissions%2Finternational-baccalaureate%2F&amp;data=05%7C01%7CSourov.Ghosh%40qc.cuny.edu%7Cbe68233bf78144a59c9108dac668c9ca%7C6f60f0b35f064e099715989dba8cc7d8%7C0%7C0%7C638040450600899229%7CUnknown%7CTWFpbGZsb3d8eyJWIjoiMC4wLjAwMDAiLCJQIjoiV2luMzIiLCJBTiI6Ik1haWwiLCJXVCI6Mn0%3D%7C3000%7C%7C%7C&amp;sdata=iHI170eI527P%2FLPcRJCbgiZpYCkd0D89xOt0xJ%2FGZ38%3D&amp;reserved=0" TargetMode="External"/><Relationship Id="rId3" Type="http://schemas.openxmlformats.org/officeDocument/2006/relationships/hyperlink" Target="https://nam02.safelinks.protection.outlook.com/?url=https%3A%2F%2Fwww.qc.cuny.edu%2Fadmissions%2Fadvanced-placement-ap%2F&amp;data=05%7C01%7CSourov.Ghosh%40qc.cuny.edu%7Cbe68233bf78144a59c9108dac668c9ca%7C6f60f0b35f064e099715989dba8cc7d8%7C0%7C0%7C638040450600899229%7CUnknown%7CTWFpbGZsb3d8eyJWIjoiMC4wLjAwMDAiLCJQIjoiV2luMzIiLCJBTiI6Ik1haWwiLCJXVCI6Mn0%3D%7C3000%7C%7C%7C&amp;sdata=Dq7qzWagUYDGebDv%2FXKSY9B9gwjqeZZ8bwTtrRSYxu4%3D&amp;reserved=0" TargetMode="External"/><Relationship Id="rId7" Type="http://schemas.openxmlformats.org/officeDocument/2006/relationships/hyperlink" Target="https://nam02.safelinks.protection.outlook.com/?url=https%3A%2F%2Fwww.dliflc.edu%2F&amp;data=05%7C01%7CSourov.Ghosh%40qc.cuny.edu%7Cbe68233bf78144a59c9108dac668c9ca%7C6f60f0b35f064e099715989dba8cc7d8%7C0%7C0%7C638040450600899229%7CUnknown%7CTWFpbGZsb3d8eyJWIjoiMC4wLjAwMDAiLCJQIjoiV2luMzIiLCJBTiI6Ik1haWwiLCJXVCI6Mn0%3D%7C3000%7C%7C%7C&amp;sdata=swTIfVtpglObb2D1%2FO2STwkh57aSpq0nXyMflhWhS%2FU%3D&amp;reserved=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m02.safelinks.protection.outlook.com/?url=https%3A%2F%2Fclep.collegeboard.org%2F&amp;data=05%7C01%7CSourov.Ghosh%40qc.cuny.edu%7Cbe68233bf78144a59c9108dac668c9ca%7C6f60f0b35f064e099715989dba8cc7d8%7C0%7C0%7C638040450600899229%7CUnknown%7CTWFpbGZsb3d8eyJWIjoiMC4wLjAwMDAiLCJQIjoiV2luMzIiLCJBTiI6Ik1haWwiLCJXVCI6Mn0%3D%7C3000%7C%7C%7C&amp;sdata=3KkBvj6yX2987ChnP9vbFeZpTZ7ic6EcdcTCbuMb2NE%3D&amp;reserved=0" TargetMode="External"/><Relationship Id="rId11" Type="http://schemas.openxmlformats.org/officeDocument/2006/relationships/hyperlink" Target="mailto:Admissions@qc.cuny.edu" TargetMode="External"/><Relationship Id="rId5" Type="http://schemas.openxmlformats.org/officeDocument/2006/relationships/hyperlink" Target="https://nam02.safelinks.protection.outlook.com/?url=https%3A%2F%2Fwww.cambridgeinternational.org%2Fprogrammes-and-qualifications%2Fcambridge-advanced%2Fcambridge-aice-diploma%2F&amp;data=05%7C01%7CSourov.Ghosh%40qc.cuny.edu%7Cbe68233bf78144a59c9108dac668c9ca%7C6f60f0b35f064e099715989dba8cc7d8%7C0%7C0%7C638040450600899229%7CUnknown%7CTWFpbGZsb3d8eyJWIjoiMC4wLjAwMDAiLCJQIjoiV2luMzIiLCJBTiI6Ik1haWwiLCJXVCI6Mn0%3D%7C3000%7C%7C%7C&amp;sdata=yz4%2Boaa6R%2FxGQiGkSuXNQg5Gk%2FEn6hL%2FJ%2BPag5GQW%2Bs%3D&amp;reserved=0" TargetMode="External"/><Relationship Id="rId10" Type="http://schemas.openxmlformats.org/officeDocument/2006/relationships/hyperlink" Target="https://www.qc.cuny.edu/admissions/undergraduate/" TargetMode="External"/><Relationship Id="rId4" Type="http://schemas.openxmlformats.org/officeDocument/2006/relationships/hyperlink" Target="https://explorer.cuny.edu/noncuny" TargetMode="External"/><Relationship Id="rId9" Type="http://schemas.openxmlformats.org/officeDocument/2006/relationships/hyperlink" Target="https://www.cuny.edu/academics/academic-policy/credit-prior-learning/#1628603428435-d5e9f0fa-3c3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c.ny.gov/excelsio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qc.cuny.edu/support/tickets/n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qc.cuny.edu/registrar/epermit-and-permi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.cuny.edu/b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Helpdesk@qc.cuny.edu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qc.cuny.edu/i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c.cuny.edu/aac/incoming-transfer-know-b4u-go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qc.cuny.edu/academics/gened/cours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c.cuny.edu/aac/degree-requirements/" TargetMode="External"/><Relationship Id="rId5" Type="http://schemas.openxmlformats.org/officeDocument/2006/relationships/hyperlink" Target="https://senate.qc.cuny.edu/Curriculum/Approved_Courses/offered_gened.py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qc.cuny.edu/academics/gened/cours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c.cuny.edu/aac/degree-requirements/" TargetMode="External"/><Relationship Id="rId5" Type="http://schemas.openxmlformats.org/officeDocument/2006/relationships/hyperlink" Target="https://senate.qc.cuny.edu/Curriculum/Approved_Courses/offered_gened.py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qc.cuny.edu/academics/gened/cours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c.cuny.edu/aac/degree-requirements/" TargetMode="External"/><Relationship Id="rId5" Type="http://schemas.openxmlformats.org/officeDocument/2006/relationships/hyperlink" Target="https://senate.qc.cuny.edu/Curriculum/Approved_Courses/offered_gened.py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c.cuny.edu/academics/gened/courses/" TargetMode="External"/><Relationship Id="rId5" Type="http://schemas.openxmlformats.org/officeDocument/2006/relationships/hyperlink" Target="https://www.qc.cuny.edu/aac/degree-requirements/" TargetMode="External"/><Relationship Id="rId4" Type="http://schemas.openxmlformats.org/officeDocument/2006/relationships/hyperlink" Target="https://senate.qc.cuny.edu/Curriculum/Approved_Courses/offered_gened.p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220662"/>
            <a:ext cx="59055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Welcome to Queens College!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0" y="940526"/>
            <a:ext cx="908581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Congratulations on your acceptance!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837" y="6091237"/>
            <a:ext cx="4602162" cy="7667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-84137" y="1727200"/>
            <a:ext cx="9228137" cy="163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Spring 2025 New</a:t>
            </a:r>
            <a:r>
              <a:rPr lang="en-US" sz="20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Transfer Student Online Advising Presentation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This activity precedes your individual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virtual advising session with an academic advisor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dirty="0"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97225"/>
            <a:ext cx="9144000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D2A4E-B444-4018-AC43-5564B6E40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7225"/>
            <a:ext cx="9144000" cy="15911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Major Requirments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850" y="1906588"/>
            <a:ext cx="2885017" cy="277459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1763712" y="1028700"/>
            <a:ext cx="5878512" cy="461962"/>
          </a:xfrm>
          <a:prstGeom prst="rect">
            <a:avLst/>
          </a:prstGeom>
          <a:solidFill>
            <a:srgbClr val="E9193A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QC Major Requirements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0" y="-180975"/>
            <a:ext cx="62118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Major</a:t>
            </a:r>
            <a:endParaRPr/>
          </a:p>
        </p:txBody>
      </p:sp>
      <p:sp>
        <p:nvSpPr>
          <p:cNvPr id="167" name="Google Shape;167;p10"/>
          <p:cNvSpPr txBox="1"/>
          <p:nvPr/>
        </p:nvSpPr>
        <p:spPr>
          <a:xfrm>
            <a:off x="3033713" y="2179405"/>
            <a:ext cx="5913437" cy="29392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Majors vary in the number of credits and courses required.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600" dirty="0"/>
          </a:p>
          <a:p>
            <a:pPr marL="34290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Queens College, the total number of credits in a major can range from 31 credits to 79 credits.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marL="34290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majors have entrance requirements and/or an application process.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majors have maintenance and graduation criteria.</a:t>
            </a: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cademic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rogram Maps 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Advising Center’s website.</a:t>
            </a:r>
            <a:r>
              <a:rPr lang="en-US" sz="18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departmental websites for more information.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1757362" y="1582737"/>
            <a:ext cx="5878512" cy="277812"/>
          </a:xfrm>
          <a:prstGeom prst="rect">
            <a:avLst/>
          </a:prstGeom>
          <a:solidFill>
            <a:srgbClr val="E919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Cannot use Pass/No Credit Grading Option for any courses applying to Pathways.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1593850" y="1041400"/>
            <a:ext cx="6013450" cy="461962"/>
          </a:xfrm>
          <a:prstGeom prst="rect">
            <a:avLst/>
          </a:prstGeom>
          <a:solidFill>
            <a:srgbClr val="E9193A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QC Electives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0" y="0"/>
            <a:ext cx="6211887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Electives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146050" y="1619250"/>
            <a:ext cx="5827712" cy="470894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4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transfer in 75 or fewer credits, you must reach at least 120 credits (</a:t>
            </a:r>
            <a:r>
              <a:rPr lang="en-US" sz="18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45 credits in residency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transfer in 76 or more credits, you must complete a minimum of 45 credits in residency and </a:t>
            </a:r>
            <a:r>
              <a:rPr lang="en-US" sz="20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need to exceed 120 credits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transfer credits, plus your remaining QC Core and remaining major requirements do not add up to 120 credits (</a:t>
            </a:r>
            <a:r>
              <a:rPr lang="en-US" sz="18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45 credits in residency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elective credits are needed.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an internship, minor, or study abroad as options!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6" name="Google Shape;17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3761" y="1698625"/>
            <a:ext cx="2651623" cy="441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/>
        </p:nvSpPr>
        <p:spPr>
          <a:xfrm>
            <a:off x="0" y="0"/>
            <a:ext cx="703580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Declaring Your Major</a:t>
            </a:r>
            <a:endParaRPr/>
          </a:p>
        </p:txBody>
      </p:sp>
      <p:sp>
        <p:nvSpPr>
          <p:cNvPr id="182" name="Google Shape;182;p12"/>
          <p:cNvSpPr txBox="1"/>
          <p:nvPr/>
        </p:nvSpPr>
        <p:spPr>
          <a:xfrm>
            <a:off x="204715" y="951613"/>
            <a:ext cx="8666329" cy="390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000"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speak with your academic advisor, you will learn the process for declaring the particular major in which you are interested.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note that you must declare your major 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your 60</a:t>
            </a:r>
            <a:r>
              <a:rPr lang="en-US" sz="2000" b="0" i="1" u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completed credit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required by CUNY and Financial Aid.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0000"/>
              </a:buClr>
              <a:buSzPts val="2000"/>
            </a:pPr>
            <a:r>
              <a:rPr lang="en-US" sz="28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Spring 2025 deadline is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lang="en-US" sz="28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January 31,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r>
              <a:rPr lang="en-US" sz="28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2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have completed 60 or more transfer credits who do not declare their majors by the deadline are in jeopardy of losing their NYS TAP award.</a:t>
            </a: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88100" cy="99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b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Majors with entrance criteria</a:t>
            </a:r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122830" y="942975"/>
            <a:ext cx="8849720" cy="4529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1600"/>
              <a:buNone/>
            </a:pP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	The Queens College programs listed below have entrance criteria, pre-requisites, and/or application requirements.</a:t>
            </a:r>
            <a:r>
              <a:rPr lang="en-US" sz="1600" dirty="0"/>
              <a:t> </a:t>
            </a:r>
            <a:r>
              <a:rPr lang="en-US" sz="1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If you are not yet ready to apply, advisors will discuss options with you.</a:t>
            </a:r>
            <a:r>
              <a:rPr lang="en-US" sz="1600" dirty="0"/>
              <a:t> 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00" dirty="0">
              <a:latin typeface="Arial"/>
              <a:cs typeface="Arial"/>
            </a:endParaRPr>
          </a:p>
          <a:p>
            <a:pPr marL="355600" indent="-342900">
              <a:spcBef>
                <a:spcPts val="5"/>
              </a:spcBef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Aaron Copland School of Music</a:t>
            </a:r>
            <a:endParaRPr lang="en-US" sz="1600" u="sng" dirty="0">
              <a:uFill>
                <a:solidFill>
                  <a:srgbClr val="000000"/>
                </a:solidFill>
              </a:uFill>
              <a:latin typeface="Arial"/>
              <a:cs typeface="Arial"/>
              <a:hlinkClick r:id="rId4"/>
            </a:endParaRPr>
          </a:p>
          <a:p>
            <a:pPr marL="355600" indent="-342900">
              <a:spcBef>
                <a:spcPts val="5"/>
              </a:spcBef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BFA</a:t>
            </a:r>
            <a:r>
              <a:rPr lang="en-US" sz="1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in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Studio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Art</a:t>
            </a:r>
            <a:r>
              <a:rPr lang="en-US" sz="1600" spc="-30" dirty="0">
                <a:latin typeface="Arial"/>
                <a:cs typeface="Arial"/>
                <a:hlinkClick r:id="rId4"/>
              </a:rPr>
              <a:t> </a:t>
            </a:r>
            <a:endParaRPr lang="en-US" sz="1200" dirty="0">
              <a:latin typeface="Arial"/>
              <a:cs typeface="Arial"/>
            </a:endParaRPr>
          </a:p>
          <a:p>
            <a:pPr marL="354965" marR="5080" indent="-342900">
              <a:spcBef>
                <a:spcPts val="380"/>
              </a:spcBef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Business</a:t>
            </a:r>
            <a:r>
              <a:rPr lang="en-US" sz="16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Administration</a:t>
            </a:r>
            <a:r>
              <a:rPr lang="en-US" sz="1600" spc="-80" dirty="0">
                <a:latin typeface="Arial"/>
                <a:cs typeface="Arial"/>
                <a:hlinkClick r:id="rId5"/>
              </a:rPr>
              <a:t> </a:t>
            </a:r>
            <a:r>
              <a:rPr lang="en-US" sz="1200" dirty="0">
                <a:latin typeface="Arial"/>
                <a:cs typeface="Arial"/>
              </a:rPr>
              <a:t>(Corporate</a:t>
            </a:r>
            <a:r>
              <a:rPr lang="en-US" sz="1200" spc="-2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Finance,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International</a:t>
            </a:r>
            <a:r>
              <a:rPr lang="en-US" sz="1200" spc="-35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Business,</a:t>
            </a:r>
            <a:r>
              <a:rPr lang="en-US" sz="1200" spc="-7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or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Actuarial Studies)</a:t>
            </a:r>
            <a:endParaRPr lang="en-US" sz="1200" dirty="0">
              <a:latin typeface="Arial"/>
              <a:cs typeface="Arial"/>
            </a:endParaRPr>
          </a:p>
          <a:p>
            <a:pPr marL="355600" indent="-342900">
              <a:spcBef>
                <a:spcPts val="5"/>
              </a:spcBef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Communication</a:t>
            </a:r>
            <a:r>
              <a:rPr lang="en-US" sz="16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Sciences</a:t>
            </a:r>
            <a:r>
              <a:rPr lang="en-US" sz="1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and</a:t>
            </a:r>
            <a:r>
              <a:rPr lang="en-US" sz="1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Disorders</a:t>
            </a:r>
            <a:r>
              <a:rPr lang="en-US" sz="1600" spc="-45" dirty="0">
                <a:latin typeface="Arial"/>
                <a:cs typeface="Arial"/>
                <a:hlinkClick r:id="rId6"/>
              </a:rPr>
              <a:t> </a:t>
            </a:r>
            <a:r>
              <a:rPr lang="en-US" sz="1200" dirty="0">
                <a:latin typeface="Arial"/>
                <a:cs typeface="Arial"/>
              </a:rPr>
              <a:t>(Speech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Pathology)</a:t>
            </a:r>
            <a:endParaRPr lang="en-US" sz="1600" dirty="0">
              <a:latin typeface="Arial"/>
              <a:cs typeface="Arial"/>
            </a:endParaRPr>
          </a:p>
          <a:p>
            <a:pPr marL="355600" indent="-342900"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spc="-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Drama,Theatre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 &amp; Dance </a:t>
            </a:r>
            <a:endParaRPr lang="en-US" sz="1600" dirty="0">
              <a:latin typeface="Arial"/>
              <a:cs typeface="Arial"/>
            </a:endParaRPr>
          </a:p>
          <a:p>
            <a:pPr marL="355600" indent="-342900"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Elementary/Childhood</a:t>
            </a:r>
            <a:r>
              <a:rPr lang="en-US" sz="1600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Education</a:t>
            </a:r>
            <a:endParaRPr lang="en-US" sz="1600" dirty="0">
              <a:latin typeface="Arial"/>
              <a:cs typeface="Arial"/>
            </a:endParaRPr>
          </a:p>
          <a:p>
            <a:pPr marL="355600" indent="-342900"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Neuroscience</a:t>
            </a:r>
            <a:endParaRPr lang="en-US" sz="1600" dirty="0">
              <a:latin typeface="Arial"/>
              <a:cs typeface="Arial"/>
            </a:endParaRPr>
          </a:p>
          <a:p>
            <a:pPr marL="355600" indent="-342900"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Nutrition</a:t>
            </a:r>
            <a:r>
              <a:rPr lang="en-US" sz="1600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and</a:t>
            </a:r>
            <a:r>
              <a:rPr lang="en-US" sz="1600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lang="en-US" sz="1600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Dietetics</a:t>
            </a:r>
            <a:endParaRPr lang="en-US" sz="1600" dirty="0">
              <a:latin typeface="Arial"/>
              <a:cs typeface="Arial"/>
            </a:endParaRPr>
          </a:p>
          <a:p>
            <a:pPr marL="355600" indent="-342900"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1"/>
              </a:rPr>
              <a:t>Secondary</a:t>
            </a:r>
            <a:r>
              <a:rPr lang="en-US" sz="16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lang="en-US"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1"/>
              </a:rPr>
              <a:t>Education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/>
        </p:nvSpPr>
        <p:spPr>
          <a:xfrm>
            <a:off x="0" y="101600"/>
            <a:ext cx="70993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Transfer Honors Program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171742" y="1261543"/>
            <a:ext cx="8807674" cy="390872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The Queens College Transfer Honors </a:t>
            </a:r>
            <a:r>
              <a:rPr lang="en-US" sz="16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Program is for highly motivated students like you!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>
              <a:buClr>
                <a:srgbClr val="21212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US" sz="16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Scholarships ranging from $1,000 to full-tuition per semester for up to two years</a:t>
            </a:r>
            <a:r>
              <a:rPr lang="en-US" sz="1800" b="0" i="1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indent="-101600">
              <a:buClr>
                <a:srgbClr val="21212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Small honors classes that emphasize discussion and group projects. 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indent="-101600">
              <a:buClr>
                <a:srgbClr val="21212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Dedicated academic advisors who support your transition to QC and provide assistance</a:t>
            </a: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600" dirty="0">
              <a:ea typeface="Calibri"/>
              <a:sym typeface="Calibri"/>
            </a:endParaRPr>
          </a:p>
          <a:p>
            <a:pPr>
              <a:buClr>
                <a:srgbClr val="212121"/>
              </a:buClr>
              <a:buSzPts val="1600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   in identifying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mentors, applying for awards, and preparing for graduate study or career</a:t>
            </a: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600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   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placement. 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indent="-101600">
              <a:buClr>
                <a:srgbClr val="21212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Priority consideration to competitive majors and honors programs. 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indent="-101600">
              <a:buClr>
                <a:srgbClr val="21212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Priority registration.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indent="-101600">
              <a:buClr>
                <a:srgbClr val="21212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Preferred consideration for on-campus housing. 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>
              <a:buClr>
                <a:srgbClr val="212121"/>
              </a:buClr>
              <a:buSzPts val="1600"/>
            </a:pP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To be eligible, you must have a minimum cumulative GPA of 3.5+ and at least 60 credits</a:t>
            </a: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algn="ctr">
              <a:buClr>
                <a:srgbClr val="212121"/>
              </a:buClr>
              <a:buSzPts val="1600"/>
            </a:pP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upon entry to Queens College.</a:t>
            </a: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Receipt of Associate Degree Preferred.</a:t>
            </a:r>
            <a:r>
              <a:rPr lang="en-US" sz="1800" dirty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Google Shape;208;p16">
            <a:extLst>
              <a:ext uri="{FF2B5EF4-FFF2-40B4-BE49-F238E27FC236}">
                <a16:creationId xmlns:a16="http://schemas.microsoft.com/office/drawing/2014/main" id="{82C8AABD-9978-286D-6C96-A41E7DA765D3}"/>
              </a:ext>
            </a:extLst>
          </p:cNvPr>
          <p:cNvSpPr txBox="1"/>
          <p:nvPr/>
        </p:nvSpPr>
        <p:spPr>
          <a:xfrm>
            <a:off x="3054611" y="5322054"/>
            <a:ext cx="3221298" cy="104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contact: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Office of Honors &amp; Scholarships</a:t>
            </a:r>
            <a:endParaRPr dirty="0"/>
          </a:p>
          <a:p>
            <a:pPr algn="ctr">
              <a:buClr>
                <a:schemeClr val="dk1"/>
              </a:buClr>
              <a:buSzPts val="1600"/>
              <a:buFont typeface="Calibri"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Transferhonors@qc.cuny.edu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/>
        </p:nvSpPr>
        <p:spPr>
          <a:xfrm>
            <a:off x="0" y="101600"/>
            <a:ext cx="70993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Honors Minors 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28106" y="1064588"/>
            <a:ext cx="9115892" cy="55091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in the Math and Natural Sciences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12-credit program to enhance the undergraduate education of students interested in careers in the mathematical and natural sciences.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Director: Dr. Uri </a:t>
            </a:r>
            <a:r>
              <a:rPr lang="en-US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Samuni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u="sng" dirty="0">
                <a:solidFill>
                  <a:schemeClr val="dk1"/>
                </a:solidFill>
                <a:latin typeface="Calibri"/>
                <a:cs typeface="Calibri"/>
                <a:hlinkClick r:id="rId3"/>
              </a:rPr>
              <a:t>Uri.Samuni@qc.cuny.edu</a:t>
            </a:r>
            <a:endParaRPr lang="en-US" u="sng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in the Humanities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18-credit minor designed for students who wish to explore and understand the origins and history of our contemporary artistic and intellectual culture. (24 credit Sequence in the Humanities)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Director: Dr. Clare Carroll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Clare.Carroll@qc.cuny.edu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 in the Social Sciences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21-credit minor that encourages students to gain an in-depth understanding of social science traditions and methods.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Director: Dr. Thomas Ort</a:t>
            </a:r>
            <a:endParaRPr lang="en-US" dirty="0"/>
          </a:p>
          <a:p>
            <a:pPr algn="ctr">
              <a:spcBef>
                <a:spcPts val="240"/>
              </a:spcBef>
              <a:buClr>
                <a:schemeClr val="dk1"/>
              </a:buClr>
              <a:buSzPts val="1200"/>
            </a:pPr>
            <a:r>
              <a:rPr lang="en-US" u="sng" dirty="0">
                <a:solidFill>
                  <a:schemeClr val="dk1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Thomas.Ort@qc.cuny.edu​</a:t>
            </a:r>
            <a:endParaRPr lang="en-US" u="sng" dirty="0">
              <a:solidFill>
                <a:schemeClr val="dk1"/>
              </a:solidFill>
              <a:latin typeface="Calibri"/>
              <a:cs typeface="Calibri"/>
            </a:endParaRPr>
          </a:p>
          <a:p>
            <a:pPr algn="ctr">
              <a:spcBef>
                <a:spcPts val="240"/>
              </a:spcBef>
              <a:buSzPts val="1200"/>
            </a:pPr>
            <a:endParaRPr lang="en-US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6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Honors in Business and Liberal Arts (BALA)</a:t>
            </a:r>
            <a:endParaRPr sz="1800"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24-credit minor designed to teach students in all academic disciplines the business skills necessary to succeed in today’s fast paced global economy.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Director: </a:t>
            </a: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Schiro </a:t>
            </a:r>
            <a:r>
              <a:rPr lang="en-US" dirty="0" err="1">
                <a:solidFill>
                  <a:schemeClr val="dk1"/>
                </a:solidFill>
                <a:latin typeface="Calibri"/>
                <a:cs typeface="Calibri"/>
              </a:rPr>
              <a:t>Withanachchi</a:t>
            </a:r>
            <a:endParaRPr lang="en-US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u="sng" dirty="0">
                <a:solidFill>
                  <a:schemeClr val="dk1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BALA.Department@qc.cuny.edu</a:t>
            </a:r>
            <a:endParaRPr u="sng" dirty="0">
              <a:solidFill>
                <a:schemeClr val="dk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/>
        </p:nvSpPr>
        <p:spPr>
          <a:xfrm>
            <a:off x="228600" y="42862"/>
            <a:ext cx="5257800" cy="8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With Honors!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381000" y="1017587"/>
            <a:ext cx="8488362" cy="3140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College Honors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minimum 3.5 GPA.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Keep In Mind: Most graduate schools accept a minimum of 3.0 GPA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a minimum of 45 residency credits in QC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Pass/No Credit (P/NC) grades </a:t>
            </a:r>
            <a:r>
              <a:rPr lang="en-US" sz="1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not counted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the 45 residency credits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details on how your honors GPA is calculated (which includes transfer plus QC coursework), please see the Office of Honors &amp; Scholarships.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Departmental Honors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with academic department(s) for specific requirements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325687" y="4268787"/>
            <a:ext cx="4725987" cy="1076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College Honors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 Laude (3.5-3.749)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Magna Cum Laude (3.75-3.899)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 Cum Laude (3.9-4.0)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2117725" y="5462587"/>
            <a:ext cx="5141912" cy="10779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contact: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Office of Honors &amp; Scholarships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qc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-US" sz="16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honors@qc.cuny.edu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718-997-5502 </a:t>
            </a:r>
            <a:b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/>
        </p:nvSpPr>
        <p:spPr>
          <a:xfrm>
            <a:off x="0" y="169862"/>
            <a:ext cx="6783387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Residency Requirements Reminder!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258151" y="1054100"/>
            <a:ext cx="8684137" cy="3693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Remember:</a:t>
            </a:r>
            <a:endParaRPr b="1" dirty="0">
              <a:solidFill>
                <a:schemeClr val="dk1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120 credit minimum if you are transferring in 75 or fewer</a:t>
            </a:r>
            <a:endParaRPr lang="en-US" dirty="0">
              <a:ea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credits.</a:t>
            </a:r>
          </a:p>
          <a:p>
            <a:pPr>
              <a:buClr>
                <a:schemeClr val="dk1"/>
              </a:buClr>
              <a:buSzPts val="2400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45 credits must be done in residency 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Queens College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transfers with 76 or more transfer credits.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  <a:p>
            <a:pPr indent="-1524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one Writing Intensive course in residency.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</a:p>
          <a:p>
            <a:pPr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major {and minor} at Queens might have additional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24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residency requirements.  </a:t>
            </a:r>
            <a:r>
              <a:rPr lang="en-US" sz="24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 with your faculty advisor.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/>
        </p:nvSpPr>
        <p:spPr>
          <a:xfrm>
            <a:off x="0" y="0"/>
            <a:ext cx="703580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Stay on Track “Take 15”</a:t>
            </a:r>
            <a:endParaRPr/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737" y="1130300"/>
            <a:ext cx="7596187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/>
        </p:nvSpPr>
        <p:spPr>
          <a:xfrm>
            <a:off x="552450" y="990600"/>
            <a:ext cx="78184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0" y="0"/>
            <a:ext cx="6950075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 dirty="0"/>
          </a:p>
          <a:p>
            <a:pPr lvl="0">
              <a:buClr>
                <a:schemeClr val="lt1"/>
              </a:buClr>
              <a:buSzPts val="2800"/>
            </a:pPr>
            <a:r>
              <a:rPr lang="en-US" sz="1800" b="1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Get a Head Start with Winter and Summer Classes!</a:t>
            </a:r>
            <a:endParaRPr lang="en-US" sz="1800" dirty="0"/>
          </a:p>
        </p:txBody>
      </p:sp>
      <p:sp>
        <p:nvSpPr>
          <p:cNvPr id="227" name="Google Shape;227;p19"/>
          <p:cNvSpPr txBox="1"/>
          <p:nvPr/>
        </p:nvSpPr>
        <p:spPr>
          <a:xfrm>
            <a:off x="107950" y="2500312"/>
            <a:ext cx="89074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840759-075B-4C22-910F-40F918ED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1" y="1131182"/>
            <a:ext cx="8750457" cy="485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000" dirty="0">
                <a:latin typeface="Calibri"/>
              </a:rPr>
              <a:t> </a:t>
            </a:r>
            <a:r>
              <a:rPr lang="en-US" altLang="en-US" sz="2400" dirty="0">
                <a:latin typeface="Calibri"/>
              </a:rPr>
              <a:t>New transfers may get a head start with Winter 2025 classes! </a:t>
            </a:r>
            <a:endParaRPr lang="en-US" altLang="en-US" sz="2400" dirty="0"/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/>
              <a:t>Summer &amp; Winter Sessions are a great way to make progress toward your degree and stay in compliance with NYS TAP (and other Financial Aid) and the NYS Excelsior Scholarship!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600" dirty="0"/>
          </a:p>
          <a:p>
            <a:pPr algn="ctr">
              <a:buNone/>
            </a:pPr>
            <a:r>
              <a:rPr lang="en-US" sz="24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2025 Winter</a:t>
            </a:r>
            <a:r>
              <a:rPr lang="en-US" sz="2400" b="1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en-US" sz="2400" b="1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Dates</a:t>
            </a:r>
          </a:p>
          <a:p>
            <a:pPr algn="ctr">
              <a:buNone/>
            </a:pPr>
            <a:r>
              <a:rPr lang="en-US" sz="1600" b="1" spc="-10" dirty="0"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Take up to a maximum of 4 credits </a:t>
            </a:r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1800" b="1" spc="-10" dirty="0">
                <a:solidFill>
                  <a:srgbClr val="FF0000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January 2 to January 24</a:t>
            </a:r>
          </a:p>
          <a:p>
            <a:pPr algn="ctr">
              <a:buNone/>
            </a:pPr>
            <a:r>
              <a:rPr lang="en-US" sz="24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2025 Summer Session Dates</a:t>
            </a:r>
          </a:p>
          <a:p>
            <a:pPr marL="1841500">
              <a:spcBef>
                <a:spcPts val="755"/>
              </a:spcBef>
              <a:buNone/>
            </a:pPr>
            <a:r>
              <a:rPr lang="en-US" sz="1600" b="1" spc="-10" dirty="0">
                <a:solidFill>
                  <a:srgbClr val="FF0000"/>
                </a:solidFill>
                <a:uFill>
                  <a:solidFill>
                    <a:srgbClr val="3E3E3E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          See link below for dates for Summer 2025!</a:t>
            </a:r>
          </a:p>
          <a:p>
            <a:endParaRPr lang="en-US" sz="2000" dirty="0">
              <a:latin typeface="Arial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200" i="1" dirty="0">
                <a:latin typeface="Calibri"/>
              </a:rPr>
              <a:t>CUNY’s Winter and Summer 2025 course offerings will be conducted online, in person and in hybrid format.  </a:t>
            </a:r>
            <a:endParaRPr lang="en-US" sz="1200" i="1" dirty="0"/>
          </a:p>
          <a:p>
            <a:pPr algn="ctr">
              <a:spcBef>
                <a:spcPts val="0"/>
              </a:spcBef>
              <a:buNone/>
            </a:pPr>
            <a:r>
              <a:rPr lang="en-US" sz="1200" i="1" dirty="0">
                <a:latin typeface="Calibri"/>
              </a:rPr>
              <a:t>See </a:t>
            </a:r>
            <a:r>
              <a:rPr lang="en-US" sz="1200" i="1" dirty="0" err="1">
                <a:latin typeface="Calibri"/>
              </a:rPr>
              <a:t>CUNYfirst</a:t>
            </a:r>
            <a:r>
              <a:rPr lang="en-US" sz="1200" i="1" dirty="0">
                <a:latin typeface="Calibri"/>
              </a:rPr>
              <a:t> for mode of instruction.</a:t>
            </a:r>
          </a:p>
          <a:p>
            <a:pPr algn="ctr">
              <a:spcBef>
                <a:spcPts val="5"/>
              </a:spcBef>
              <a:tabLst>
                <a:tab pos="355600" algn="l"/>
                <a:tab pos="356235" algn="l"/>
              </a:tabLst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55600" indent="-343535">
              <a:buClr>
                <a:srgbClr val="FF0000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400" spc="-2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en-US" sz="1400" spc="-3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information,</a:t>
            </a:r>
            <a:r>
              <a:rPr lang="en-US" sz="1400" spc="-1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400" spc="-2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refer</a:t>
            </a:r>
            <a:r>
              <a:rPr lang="en-US" sz="1400" spc="-2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400" spc="-15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b="1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Winter Session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400" b="1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Summer Session </a:t>
            </a:r>
            <a:r>
              <a:rPr lang="en-US" sz="1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webpages.</a:t>
            </a:r>
            <a:r>
              <a:rPr lang="en-US" sz="1400" spc="1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5600" indent="-343535">
              <a:buClr>
                <a:srgbClr val="FF0000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1400" dirty="0">
                <a:uFill>
                  <a:solidFill>
                    <a:srgbClr val="2997E2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For tuition information, please refer to the</a:t>
            </a:r>
            <a:r>
              <a:rPr lang="en-US" sz="1400" b="1" dirty="0">
                <a:uFill>
                  <a:solidFill>
                    <a:srgbClr val="2997E2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uFill>
                  <a:solidFill>
                    <a:srgbClr val="2997E2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Bursar</a:t>
            </a:r>
            <a:r>
              <a:rPr lang="en-US" sz="1400" b="1" dirty="0">
                <a:uFill>
                  <a:solidFill>
                    <a:srgbClr val="2997E2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webpage.</a:t>
            </a:r>
          </a:p>
          <a:p>
            <a:pPr marL="355600" indent="-343535">
              <a:buClr>
                <a:srgbClr val="FF0000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sz="1400" b="1" dirty="0">
                <a:uFill>
                  <a:solidFill>
                    <a:srgbClr val="2997E2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To speak to an advisor about Winter 2025, fill out the </a:t>
            </a:r>
            <a:r>
              <a:rPr lang="en-US" sz="1400" b="1" dirty="0">
                <a:uFill>
                  <a:solidFill>
                    <a:srgbClr val="2997E2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Winter Interest form.</a:t>
            </a:r>
            <a:endParaRPr lang="en-US" sz="1400" b="1" dirty="0">
              <a:uFill>
                <a:solidFill>
                  <a:srgbClr val="2997E2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76200" y="0"/>
            <a:ext cx="75914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Online Advising Presentation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Goals &amp; Objectives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76200" y="1016000"/>
            <a:ext cx="8991600" cy="41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Advising at Queens College ─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Shared Model</a:t>
            </a:r>
            <a:endParaRPr dirty="0">
              <a:solidFill>
                <a:schemeClr val="dk1"/>
              </a:solidFill>
            </a:endParaRPr>
          </a:p>
          <a:p>
            <a:pPr marL="800100" marR="0" lvl="2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your Queens College Bachelor’s Degree</a:t>
            </a:r>
            <a:endParaRPr dirty="0">
              <a:solidFill>
                <a:schemeClr val="dk1"/>
              </a:solidFill>
            </a:endParaRPr>
          </a:p>
          <a:p>
            <a:pPr marL="800100" marR="0" lvl="2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Policies &amp; Procedures</a:t>
            </a:r>
            <a:endParaRPr dirty="0">
              <a:solidFill>
                <a:schemeClr val="dk1"/>
              </a:solidFill>
            </a:endParaRPr>
          </a:p>
          <a:p>
            <a:pPr marL="800100" marR="0" lvl="2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for Queens College Students</a:t>
            </a:r>
            <a:endParaRPr dirty="0">
              <a:solidFill>
                <a:schemeClr val="dk1"/>
              </a:solidFill>
            </a:endParaRPr>
          </a:p>
          <a:p>
            <a:pPr marL="800100" lvl="2" indent="-3429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have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Electronic Accounts </a:t>
            </a:r>
            <a:endParaRPr lang="en-US" sz="1800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457200" lvl="2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800" b="0" i="0" u="none" strike="noStrike" cap="none" dirty="0">
                <a:ea typeface="Calibri"/>
                <a:sym typeface="Calibri"/>
              </a:rPr>
              <a:t>CAMS, </a:t>
            </a:r>
            <a:r>
              <a:rPr lang="en-US" sz="1800" dirty="0" err="1">
                <a:ea typeface="Calibri"/>
                <a:sym typeface="Calibri"/>
              </a:rPr>
              <a:t>CUNYfirst</a:t>
            </a:r>
            <a:r>
              <a:rPr lang="en-US" sz="1800" dirty="0">
                <a:ea typeface="Calibri"/>
                <a:sym typeface="Calibri"/>
              </a:rPr>
              <a:t>”, </a:t>
            </a:r>
            <a:r>
              <a:rPr lang="en-US" sz="1800" dirty="0" err="1">
                <a:ea typeface="Calibri"/>
                <a:sym typeface="Calibri"/>
              </a:rPr>
              <a:t>QMail</a:t>
            </a:r>
            <a:r>
              <a:rPr lang="en-US" sz="1800" dirty="0">
                <a:ea typeface="Calibri"/>
                <a:sym typeface="Calibri"/>
              </a:rPr>
              <a:t> (Office 365) </a:t>
            </a:r>
            <a:r>
              <a:rPr lang="en-US" sz="1800" b="0" i="0" u="none" strike="noStrike" cap="none" dirty="0">
                <a:ea typeface="Calibri"/>
                <a:sym typeface="Calibri"/>
              </a:rPr>
              <a:t>and </a:t>
            </a:r>
            <a:r>
              <a:rPr lang="en-US" sz="1800" dirty="0">
                <a:ea typeface="Calibri"/>
                <a:sym typeface="Calibri"/>
              </a:rPr>
              <a:t>QC Navigate</a:t>
            </a:r>
            <a:endParaRPr lang="en-US" sz="1800">
              <a:solidFill>
                <a:schemeClr val="dk1"/>
              </a:solidFill>
              <a:ea typeface="Calibri"/>
            </a:endParaRPr>
          </a:p>
          <a:p>
            <a:pPr marL="800100" lvl="2" indent="-34290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Prepare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your advising session</a:t>
            </a:r>
            <a:endParaRPr dirty="0">
              <a:solidFill>
                <a:schemeClr val="dk1"/>
              </a:solidFill>
            </a:endParaRPr>
          </a:p>
          <a:p>
            <a:pPr marL="457200" lvl="1">
              <a:spcBef>
                <a:spcPts val="400"/>
              </a:spcBef>
              <a:buClr>
                <a:srgbClr val="898989"/>
              </a:buClr>
              <a:buSzPts val="2000"/>
            </a:pP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95875"/>
            <a:ext cx="1758950" cy="183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900" y="5213350"/>
            <a:ext cx="2070100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/>
        </p:nvSpPr>
        <p:spPr>
          <a:xfrm>
            <a:off x="177421" y="995362"/>
            <a:ext cx="8857397" cy="4385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final transcripts and score reports to the Undergraduate Admissions Office. Visit the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for information on virtual document submission of:  </a:t>
            </a:r>
          </a:p>
          <a:p>
            <a:pPr>
              <a:spcBef>
                <a:spcPts val="320"/>
              </a:spcBef>
              <a:buClr>
                <a:schemeClr val="dk1"/>
              </a:buClr>
              <a:buSzPts val="1600"/>
            </a:pPr>
            <a:endParaRPr sz="1800" dirty="0">
              <a:solidFill>
                <a:schemeClr val="dk1"/>
              </a:solidFill>
            </a:endParaRPr>
          </a:p>
          <a:p>
            <a:pPr marL="285750" lvl="5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hlinkClick r:id="rId3"/>
              </a:rPr>
              <a:t>Advanced Placement (AP)</a:t>
            </a:r>
            <a:r>
              <a:rPr lang="en-US" b="1" dirty="0"/>
              <a:t> – </a:t>
            </a:r>
            <a:r>
              <a:rPr lang="en-US" b="1" u="sng" dirty="0">
                <a:hlinkClick r:id="rId4"/>
              </a:rPr>
              <a:t>see how your scores will transfer</a:t>
            </a:r>
            <a:endParaRPr lang="en-US" dirty="0"/>
          </a:p>
          <a:p>
            <a:pPr marL="285750" lvl="5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hlinkClick r:id="rId5"/>
              </a:rPr>
              <a:t>Advanced International Certificate of Education Program (AICE)</a:t>
            </a:r>
            <a:endParaRPr lang="en-US" dirty="0"/>
          </a:p>
          <a:p>
            <a:pPr marL="285750" lvl="5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hlinkClick r:id="rId6"/>
              </a:rPr>
              <a:t>College Level Examination Program (CLEP)</a:t>
            </a:r>
            <a:endParaRPr lang="en-US" dirty="0"/>
          </a:p>
          <a:p>
            <a:pPr marL="285750" lvl="5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hlinkClick r:id="rId7"/>
              </a:rPr>
              <a:t>Defense Language Proficiency Tests (DLPT)</a:t>
            </a:r>
            <a:endParaRPr lang="en-US" dirty="0"/>
          </a:p>
          <a:p>
            <a:pPr marL="285750" lvl="5" indent="-285750" fontAlgn="base">
              <a:buFont typeface="Arial" panose="020B0604020202020204" pitchFamily="34" charset="0"/>
              <a:buChar char="•"/>
            </a:pPr>
            <a:r>
              <a:rPr lang="en-US" b="1" u="sng" dirty="0">
                <a:hlinkClick r:id="rId8"/>
              </a:rPr>
              <a:t>International Baccalaureate (IB)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For comprehensive information on transferring credits through Industry Credentials, Portfolio Assessment, DSST Credit by Examination Program and Military Training and Occupations please see the </a:t>
            </a:r>
            <a:r>
              <a:rPr lang="en-US" b="1" u="sng" dirty="0">
                <a:hlinkClick r:id="rId9"/>
              </a:rPr>
              <a:t>CUNY – Credit for Prior Learning website.</a:t>
            </a:r>
            <a:endParaRPr lang="en-US" dirty="0"/>
          </a:p>
          <a:p>
            <a:pPr marL="457200" marR="0" lvl="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1800" dirty="0">
              <a:solidFill>
                <a:schemeClr val="dk1"/>
              </a:solidFill>
            </a:endParaRPr>
          </a:p>
          <a:p>
            <a:pPr algn="ctr">
              <a:spcBef>
                <a:spcPts val="320"/>
              </a:spcBef>
              <a:buClr>
                <a:schemeClr val="dk1"/>
              </a:buClr>
              <a:buSzPts val="1600"/>
            </a:pP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CUNY </a:t>
            </a:r>
            <a:r>
              <a:rPr lang="en-US" sz="1800" b="1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Now </a:t>
            </a: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and credits (but not grades) 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automatically be applied to your QC record.</a:t>
            </a: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77850" marR="570230" indent="50165" algn="ctr">
              <a:lnSpc>
                <a:spcPct val="100000"/>
              </a:lnSpc>
              <a:spcBef>
                <a:spcPts val="310"/>
              </a:spcBef>
            </a:pPr>
            <a:endParaRPr sz="1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0" y="0"/>
            <a:ext cx="6211887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Academic Policies &amp; Procedures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Complete Your Transfer File</a:t>
            </a:r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9DCC8B11-BA41-45E5-AA22-7B5A489E40C7}"/>
              </a:ext>
            </a:extLst>
          </p:cNvPr>
          <p:cNvSpPr txBox="1"/>
          <p:nvPr/>
        </p:nvSpPr>
        <p:spPr>
          <a:xfrm>
            <a:off x="2452996" y="5199636"/>
            <a:ext cx="4306245" cy="663002"/>
          </a:xfrm>
          <a:prstGeom prst="rect">
            <a:avLst/>
          </a:prstGeom>
          <a:solidFill>
            <a:srgbClr val="FFFFFF"/>
          </a:solidFill>
          <a:ln w="19050">
            <a:solidFill>
              <a:srgbClr val="ED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77850" marR="570230" indent="50165" algn="ctr">
              <a:lnSpc>
                <a:spcPct val="100000"/>
              </a:lnSpc>
              <a:spcBef>
                <a:spcPts val="310"/>
              </a:spcBef>
            </a:pPr>
            <a:r>
              <a:rPr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Undergraduate</a:t>
            </a:r>
            <a:r>
              <a:rPr b="1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Admissions </a:t>
            </a:r>
            <a:r>
              <a:rPr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Office</a:t>
            </a:r>
            <a:r>
              <a:rPr b="1" spc="-10" dirty="0">
                <a:solidFill>
                  <a:srgbClr val="006FC0"/>
                </a:solidFill>
                <a:latin typeface="Arial"/>
                <a:cs typeface="Arial"/>
                <a:hlinkClick r:id="rId10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1"/>
              </a:rPr>
              <a:t>Admissions@qc.cuny.edu</a:t>
            </a:r>
            <a:endParaRPr lang="en-US" sz="1200" b="1" u="sng" spc="2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577850" marR="570230" indent="50165" algn="just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Jefferson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Hall,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105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│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718-997-</a:t>
            </a:r>
            <a:r>
              <a:rPr sz="1200" spc="-20" dirty="0">
                <a:latin typeface="Arial"/>
                <a:cs typeface="Arial"/>
              </a:rPr>
              <a:t>5600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598487" y="979487"/>
            <a:ext cx="79883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NYS Aid (TAP) prohibits repeating a course for which you have received transfer credits &amp; an acceptable grade.  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00012" y="1673961"/>
            <a:ext cx="8905875" cy="446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time credits required each semester (ideally 15 credits per semester, </a:t>
            </a:r>
            <a:r>
              <a:rPr lang="en-US" sz="18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per semester)</a:t>
            </a: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must apply towards your declared major, minor, General Education requirements, or necessary electives as applicable.</a:t>
            </a:r>
            <a:endParaRPr sz="1800" dirty="0">
              <a:solidFill>
                <a:schemeClr val="dk1"/>
              </a:solidFill>
            </a:endParaRPr>
          </a:p>
          <a:p>
            <a:pPr marL="34290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repeat courses taken previously.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Discuss with an advisor and check your credit evaluation.</a:t>
            </a:r>
            <a:endParaRPr sz="1800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day to add Fall 2023 course(s) for Financial Aid Certification – 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</a:t>
            </a:r>
            <a:r>
              <a:rPr lang="en-US" sz="1800" b="1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January 31, 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declaration deadline – </a:t>
            </a:r>
            <a:r>
              <a:rPr lang="en-US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January 31, 2025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acceptable GPA (min. of 2.0) &amp; demonstrate “Satisfactory Academic Progress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 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(SAP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 doubt, ask an advisor!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dirty="0"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*If major requires entrance criteria/an application please consult with an advisor.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100012" y="-20637"/>
            <a:ext cx="65992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Academic Policies &amp; Procedures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Decisions that Affect Your Financial Aid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7080250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Resources for Queens College Students</a:t>
            </a:r>
            <a:br>
              <a:rPr lang="en-US" sz="2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1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NYS Excelsior Scholarship 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0" y="3087687"/>
            <a:ext cx="9144000" cy="376713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Excelsior Scholarship, in combination with other student financial aid programs, allows students to attend a CUNY college tuition–free.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Calibri"/>
              <a:buNone/>
            </a:pPr>
            <a:endParaRPr sz="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apply, students must meet eligibility requirements, including: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residents of New York State 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to attend a CUNY or SUNY college or university in pursuit of a two-year or four-year degree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family federal adjusted gross income of $125,000 or less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on track to graduate on time with an Associate’s Degree in two consecutive years or a Bachelor’s    Degree in four consecutive years 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</a:t>
            </a:r>
            <a:r>
              <a:rPr lang="en-US" sz="20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www.hesc.ny.gov/excelsior</a:t>
            </a: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more information. 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To apply for the Excelsior Scholarship you will need to complete the 2019 - 2020 FAFSA and TAP application. </a:t>
            </a:r>
            <a:endParaRPr sz="11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TODAY!!! (See HESC website for details and deadline)</a:t>
            </a:r>
            <a:endParaRPr/>
          </a:p>
        </p:txBody>
      </p:sp>
      <p:pic>
        <p:nvPicPr>
          <p:cNvPr id="250" name="Google Shape;25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38212"/>
            <a:ext cx="9144000" cy="21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/>
        </p:nvSpPr>
        <p:spPr>
          <a:xfrm>
            <a:off x="0" y="0"/>
            <a:ext cx="698817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Academic Policies &amp; Procedures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Course Permit Process</a:t>
            </a:r>
            <a:endParaRPr/>
          </a:p>
        </p:txBody>
      </p:sp>
      <p:sp>
        <p:nvSpPr>
          <p:cNvPr id="256" name="Google Shape;256;p23"/>
          <p:cNvSpPr txBox="1"/>
          <p:nvPr/>
        </p:nvSpPr>
        <p:spPr>
          <a:xfrm>
            <a:off x="154629" y="1077644"/>
            <a:ext cx="8830101" cy="452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 = taking coursework </a:t>
            </a:r>
            <a:r>
              <a:rPr lang="en-US" sz="16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post-transfer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of Queens College toward your QC degree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Rules: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Prior approval from QC is required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have an established GPA of at least 2.0 (C average)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CUNY  System (called an “</a:t>
            </a:r>
            <a:r>
              <a:rPr lang="en-US" sz="16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ePermit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”)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electronically: apply for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ePermit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via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CUNYFirst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Both ROTC students and first-semester 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transfer students are eligible to apply for an “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ePermit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in their first semester.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Eligibility is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600" b="0" i="0" u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previous college GPA.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earned on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ePermit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failing grades) are included on your academic record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of CUNY (called a “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Non-CUNY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Permit”)</a:t>
            </a:r>
            <a:endParaRPr dirty="0">
              <a:solidFill>
                <a:schemeClr val="dk1"/>
              </a:solidFill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permit used: form available on the Registrar’s website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obtain faculty signature and submit form to QC Hub via a 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Fresh Service Ticket.</a:t>
            </a:r>
            <a:endParaRPr lang="en-US" sz="1600" b="0" i="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600"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4"/>
              </a:rPr>
              <a:t>Visit the QC HUB webpage for more information. </a:t>
            </a:r>
            <a:endParaRPr b="1" i="0" u="none" dirty="0">
              <a:solidFill>
                <a:schemeClr val="dk1"/>
              </a:solidFill>
              <a:ea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42672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Billing Process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97437" y="1003300"/>
            <a:ext cx="8936010" cy="41498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SzPct val="111111"/>
              <a:buFont typeface="Calibri"/>
              <a:buChar char="▪"/>
              <a:tabLst>
                <a:tab pos="299085" algn="l"/>
                <a:tab pos="29972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en-US" sz="18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courses,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tuition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18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generated.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en-US" sz="1800" i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365)</a:t>
            </a:r>
            <a:r>
              <a:rPr lang="en-US" sz="18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informing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date,</a:t>
            </a:r>
            <a:r>
              <a:rPr lang="en-US" sz="18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sz="18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8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1800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registration.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6700">
              <a:lnSpc>
                <a:spcPct val="100000"/>
              </a:lnSpc>
              <a:spcBef>
                <a:spcPts val="200"/>
              </a:spcBef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800" b="1" spc="-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800" b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Tuition</a:t>
            </a:r>
            <a:r>
              <a:rPr lang="en-US" sz="18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Bills</a:t>
            </a:r>
            <a:r>
              <a:rPr lang="en-US" sz="18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80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800" b="1" spc="-3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mailed</a:t>
            </a:r>
            <a:r>
              <a:rPr lang="en-US" sz="180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b="1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1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home.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262255" indent="-287020">
              <a:lnSpc>
                <a:spcPct val="100000"/>
              </a:lnSpc>
              <a:spcBef>
                <a:spcPts val="1240"/>
              </a:spcBef>
              <a:buSzPct val="111111"/>
              <a:buFont typeface="Calibri"/>
              <a:buChar char="▪"/>
              <a:tabLst>
                <a:tab pos="299085" algn="l"/>
                <a:tab pos="299720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en-US" sz="18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tuition</a:t>
            </a:r>
            <a:r>
              <a:rPr lang="en-US" sz="18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</a:t>
            </a:r>
            <a:r>
              <a:rPr lang="en-US" sz="18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applied</a:t>
            </a:r>
            <a:r>
              <a:rPr lang="en-US" sz="18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en-US" sz="1800" b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en-US" sz="1800" b="1" spc="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1800" b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Self-</a:t>
            </a:r>
            <a:r>
              <a:rPr lang="en-US" sz="1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Service/Student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sz="1800" b="1" spc="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US" sz="1800" b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en-US" sz="18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1800" b="1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spc="-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CUNYfirst</a:t>
            </a:r>
            <a:r>
              <a:rPr lang="en-US" sz="1800" b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182880" indent="-287020" algn="just">
              <a:lnSpc>
                <a:spcPct val="100000"/>
              </a:lnSpc>
              <a:spcBef>
                <a:spcPts val="1080"/>
              </a:spcBef>
              <a:buSzPct val="111111"/>
              <a:buFont typeface="Calibri"/>
              <a:buChar char="▪"/>
              <a:tabLst>
                <a:tab pos="29972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spc="-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8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n-US" sz="18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financially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academically responsible</a:t>
            </a:r>
            <a:r>
              <a:rPr lang="en-US" sz="1800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en-US"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8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en-US" sz="1800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classes.</a:t>
            </a:r>
            <a:r>
              <a:rPr lang="en-US" sz="1800" spc="45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18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1800" spc="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intention</a:t>
            </a:r>
            <a:r>
              <a:rPr lang="en-US" sz="1800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en-US" sz="1800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</a:t>
            </a:r>
            <a:r>
              <a:rPr lang="en-US" sz="1800" spc="-3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QC,</a:t>
            </a:r>
            <a:r>
              <a:rPr lang="en-US" sz="1800" spc="-2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</a:t>
            </a:r>
            <a:r>
              <a:rPr lang="en-US" sz="1800" spc="-2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en-US" sz="1800" spc="-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US" sz="1800" spc="2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classes. Non-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</a:t>
            </a:r>
            <a:r>
              <a:rPr lang="en-US" sz="1800" spc="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18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en-US" sz="1800" spc="-4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18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9085" marR="172085" indent="-287020" algn="just">
              <a:lnSpc>
                <a:spcPct val="100000"/>
              </a:lnSpc>
              <a:spcBef>
                <a:spcPts val="1205"/>
              </a:spcBef>
              <a:buSzPct val="111111"/>
              <a:buFont typeface="Calibri"/>
              <a:buChar char="▪"/>
              <a:tabLst>
                <a:tab pos="29972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en-US" sz="18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fees</a:t>
            </a:r>
            <a:r>
              <a:rPr lang="en-US" sz="18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assessed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1800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adding/swapping</a:t>
            </a:r>
            <a:r>
              <a:rPr lang="en-US" sz="1800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n-US" sz="1800" spc="-3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800" spc="-4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semester</a:t>
            </a:r>
            <a:r>
              <a:rPr lang="en-US" sz="1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en-US" sz="18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begun.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5"/>
              </a:spcBef>
            </a:pP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35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800" spc="-4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</a:t>
            </a:r>
            <a:r>
              <a:rPr lang="en-US" sz="1800"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en-US" sz="1800" spc="-2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dates,</a:t>
            </a:r>
            <a:r>
              <a:rPr lang="en-US" sz="1800" spc="-2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</a:t>
            </a:r>
            <a:r>
              <a:rPr lang="en-US" sz="1800"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</a:t>
            </a:r>
            <a:r>
              <a:rPr lang="en-US" sz="1800" spc="-2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800" spc="-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</a:t>
            </a:r>
            <a:r>
              <a:rPr lang="en-US" sz="1800" spc="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spc="-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options, 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800" spc="-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en-US" sz="1800" spc="-5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1800" spc="-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Bursar </a:t>
            </a:r>
            <a:r>
              <a:rPr lang="en-US"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Website.</a:t>
            </a:r>
            <a:endParaRPr lang="en-US" sz="1800" spc="-1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QC Technology:</a:t>
            </a:r>
            <a:b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Accounts &amp; Access</a:t>
            </a:r>
            <a:endParaRPr/>
          </a:p>
        </p:txBody>
      </p:sp>
      <p:pic>
        <p:nvPicPr>
          <p:cNvPr id="269" name="Google Shape;26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688" y="2278855"/>
            <a:ext cx="13335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1595437" y="2331641"/>
            <a:ext cx="7475537" cy="58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for classes, view and pay your tuition bill, check final grades, sign-up for CUNY Alert, use Blackboard, Degree Works, e-Permit, as well as other services.</a:t>
            </a:r>
            <a:endParaRPr/>
          </a:p>
        </p:txBody>
      </p:sp>
      <p:pic>
        <p:nvPicPr>
          <p:cNvPr id="271" name="Google Shape;2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62" y="3131740"/>
            <a:ext cx="1316037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1595437" y="3131740"/>
            <a:ext cx="7475537" cy="831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Queens College Student Email Account, aka </a:t>
            </a:r>
            <a:r>
              <a:rPr lang="en-US" sz="1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Qmail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 This account is used for all official college correspondence. 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Same Username and Password at CUNYfirst.</a:t>
            </a:r>
            <a:endParaRPr dirty="0"/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151" y="1285481"/>
            <a:ext cx="1316037" cy="83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 txBox="1"/>
          <p:nvPr/>
        </p:nvSpPr>
        <p:spPr>
          <a:xfrm>
            <a:off x="1595437" y="1285480"/>
            <a:ext cx="7475537" cy="8302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entering Queens College must claim their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“QC Username” 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through the College’s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“CAMS” 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system.  This allows for access to campus computers, Wi-Fi on campus, obtaining your college ID card, as well as other college web-based applications.</a:t>
            </a:r>
            <a:endParaRPr dirty="0"/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93" y="4012803"/>
            <a:ext cx="1333500" cy="89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595437" y="4073128"/>
            <a:ext cx="7475537" cy="8302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</a:t>
            </a:r>
            <a:r>
              <a:rPr lang="en-US" sz="1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QC Navigate App</a:t>
            </a:r>
            <a:r>
              <a:rPr lang="en-US"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Schedule an online/virtual appointment with an advisor, see an up-to-date class schedule and your appointment, connect to resources and MUCH MORE!</a:t>
            </a:r>
            <a:endParaRPr dirty="0"/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6B29C2CA-C926-4CBE-9045-276CC27BEF6F}"/>
              </a:ext>
            </a:extLst>
          </p:cNvPr>
          <p:cNvSpPr/>
          <p:nvPr/>
        </p:nvSpPr>
        <p:spPr>
          <a:xfrm>
            <a:off x="2997582" y="5264089"/>
            <a:ext cx="3505200" cy="1143000"/>
          </a:xfrm>
          <a:custGeom>
            <a:avLst/>
            <a:gdLst/>
            <a:ahLst/>
            <a:cxnLst/>
            <a:rect l="l" t="t" r="r" b="b"/>
            <a:pathLst>
              <a:path w="3505200" h="1143000">
                <a:moveTo>
                  <a:pt x="3505199" y="0"/>
                </a:moveTo>
                <a:lnTo>
                  <a:pt x="0" y="0"/>
                </a:lnTo>
                <a:lnTo>
                  <a:pt x="0" y="1143000"/>
                </a:lnTo>
                <a:lnTo>
                  <a:pt x="3505199" y="1143000"/>
                </a:lnTo>
                <a:lnTo>
                  <a:pt x="3505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FD79DC3A-7199-4914-AF08-9370DC5BF3D9}"/>
              </a:ext>
            </a:extLst>
          </p:cNvPr>
          <p:cNvSpPr txBox="1"/>
          <p:nvPr/>
        </p:nvSpPr>
        <p:spPr>
          <a:xfrm>
            <a:off x="2997582" y="5398931"/>
            <a:ext cx="3662526" cy="87331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17170">
              <a:lnSpc>
                <a:spcPct val="100000"/>
              </a:lnSpc>
              <a:spcBef>
                <a:spcPts val="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Information</a:t>
            </a:r>
            <a:r>
              <a:rPr sz="14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Technology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–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Help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Desk</a:t>
            </a:r>
            <a:endParaRPr sz="1400" dirty="0">
              <a:latin typeface="Arial"/>
              <a:cs typeface="Arial"/>
            </a:endParaRPr>
          </a:p>
          <a:p>
            <a:pPr marL="492759" marR="484505" indent="318135">
              <a:lnSpc>
                <a:spcPct val="100000"/>
              </a:lnSpc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Helpdesk@qc.cuny.edu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Dining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Hall,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151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│</a:t>
            </a:r>
            <a:r>
              <a:rPr sz="1400" spc="-10" dirty="0">
                <a:latin typeface="Arial"/>
                <a:cs typeface="Arial"/>
              </a:rPr>
              <a:t>718-997-</a:t>
            </a:r>
            <a:r>
              <a:rPr sz="1400" spc="-20" dirty="0">
                <a:latin typeface="Arial"/>
                <a:cs typeface="Arial"/>
              </a:rPr>
              <a:t>4444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4C0C-25D5-46E0-ABA8-B90CBEB4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2355" cy="857956"/>
          </a:xfrm>
        </p:spPr>
        <p:txBody>
          <a:bodyPr/>
          <a:lstStyle/>
          <a:p>
            <a:pPr algn="l"/>
            <a:r>
              <a:rPr lang="en-US" sz="2400" b="1" spc="172" dirty="0">
                <a:solidFill>
                  <a:schemeClr val="bg1"/>
                </a:solidFill>
                <a:latin typeface="Gill Sans" panose="020B0604020202020204" charset="0"/>
              </a:rPr>
              <a:t>Resources </a:t>
            </a:r>
            <a:r>
              <a:rPr lang="en-US" sz="2400" b="1" spc="137" dirty="0">
                <a:solidFill>
                  <a:schemeClr val="bg1"/>
                </a:solidFill>
                <a:latin typeface="Gill Sans" panose="020B0604020202020204" charset="0"/>
              </a:rPr>
              <a:t>for </a:t>
            </a:r>
            <a:r>
              <a:rPr lang="en-US" sz="2400" b="1" spc="234" dirty="0">
                <a:solidFill>
                  <a:schemeClr val="bg1"/>
                </a:solidFill>
                <a:latin typeface="Gill Sans" panose="020B0604020202020204" charset="0"/>
              </a:rPr>
              <a:t>Queens </a:t>
            </a:r>
            <a:r>
              <a:rPr lang="en-US" sz="2400" b="1" spc="150" dirty="0">
                <a:solidFill>
                  <a:schemeClr val="bg1"/>
                </a:solidFill>
                <a:latin typeface="Gill Sans" panose="020B0604020202020204" charset="0"/>
              </a:rPr>
              <a:t>College</a:t>
            </a:r>
            <a:r>
              <a:rPr lang="en-US" sz="2400" b="1" spc="-202" dirty="0">
                <a:solidFill>
                  <a:schemeClr val="bg1"/>
                </a:solidFill>
                <a:latin typeface="Gill Sans" panose="020B0604020202020204" charset="0"/>
              </a:rPr>
              <a:t> </a:t>
            </a:r>
            <a:r>
              <a:rPr lang="en-US" sz="2400" b="1" spc="212" dirty="0">
                <a:solidFill>
                  <a:schemeClr val="bg1"/>
                </a:solidFill>
                <a:latin typeface="Gill Sans" panose="020B0604020202020204" charset="0"/>
              </a:rPr>
              <a:t>Students </a:t>
            </a:r>
            <a:br>
              <a:rPr lang="en-US" sz="2800" b="1" spc="212" dirty="0">
                <a:solidFill>
                  <a:schemeClr val="bg1"/>
                </a:solidFill>
                <a:latin typeface="Gill Sans" panose="020B0604020202020204" charset="0"/>
              </a:rPr>
            </a:br>
            <a:r>
              <a:rPr lang="en-US" sz="1800" b="1" spc="212" dirty="0">
                <a:solidFill>
                  <a:schemeClr val="bg1"/>
                </a:solidFill>
                <a:latin typeface="Gill Sans" panose="020B0604020202020204" charset="0"/>
              </a:rPr>
              <a:t>Veteran and Union Member Support Services</a:t>
            </a:r>
            <a:endParaRPr lang="en-US" sz="1800" b="1" dirty="0">
              <a:solidFill>
                <a:schemeClr val="bg1"/>
              </a:solidFill>
              <a:latin typeface="Gill Sans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87B74-F535-467D-AE22-C0494D16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4" y="1058930"/>
            <a:ext cx="4515553" cy="44102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4E18C94-E798-46E6-B79E-7C2B11D6B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6" y="1003802"/>
            <a:ext cx="4356081" cy="44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1997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/>
        </p:nvSpPr>
        <p:spPr>
          <a:xfrm>
            <a:off x="177421" y="1250855"/>
            <a:ext cx="8789158" cy="4362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Calibri"/>
              <a:buChar char="▪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lang="en-US" sz="1800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next</a:t>
            </a:r>
            <a:r>
              <a:rPr lang="en-US" sz="1800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step</a:t>
            </a:r>
            <a:r>
              <a:rPr lang="en-US" sz="1800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lang="en-US" sz="1800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lang="en-US" sz="1800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enrollment</a:t>
            </a:r>
            <a:r>
              <a:rPr lang="en-US" sz="1800" spc="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process</a:t>
            </a:r>
            <a:r>
              <a:rPr lang="en-US" sz="1800" spc="-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lang="en-US" sz="1800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to</a:t>
            </a:r>
            <a:r>
              <a:rPr lang="en-US" sz="1800" spc="-20" dirty="0">
                <a:solidFill>
                  <a:srgbClr val="3E3E3E"/>
                </a:solidFill>
                <a:latin typeface="Arial"/>
                <a:cs typeface="Arial"/>
              </a:rPr>
              <a:t> review and complete </a:t>
            </a:r>
            <a:r>
              <a:rPr lang="en-US" sz="1800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lang="en-US" sz="1800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10</a:t>
            </a:r>
            <a:r>
              <a:rPr lang="en-US" sz="1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Steps</a:t>
            </a:r>
            <a:r>
              <a:rPr lang="en-US" sz="1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Before</a:t>
            </a:r>
            <a:r>
              <a:rPr lang="en-US" sz="1800" b="1" spc="-1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Your</a:t>
            </a:r>
            <a:r>
              <a:rPr lang="en-US" sz="18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Virtual</a:t>
            </a:r>
            <a:r>
              <a:rPr lang="en-US" sz="1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Transfer Advising Session</a:t>
            </a:r>
            <a:r>
              <a:rPr lang="en-US"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b="1" spc="-10" dirty="0">
                <a:latin typeface="Arial"/>
                <a:cs typeface="Arial"/>
              </a:rPr>
              <a:t>Transfer </a:t>
            </a:r>
            <a:r>
              <a:rPr lang="en-US" sz="1800" b="1" dirty="0">
                <a:latin typeface="Arial"/>
                <a:cs typeface="Arial"/>
              </a:rPr>
              <a:t>Advising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webpage.</a:t>
            </a:r>
            <a:r>
              <a:rPr lang="en-US" sz="1800" b="1" spc="-55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You</a:t>
            </a:r>
            <a:r>
              <a:rPr lang="en-US"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will</a:t>
            </a:r>
            <a:r>
              <a:rPr lang="en-US"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learn</a:t>
            </a:r>
            <a:r>
              <a:rPr lang="en-US"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about</a:t>
            </a:r>
            <a:r>
              <a:rPr lang="en-US" sz="18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lang="en-US"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academic</a:t>
            </a:r>
            <a:r>
              <a:rPr lang="en-US" sz="1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offerings,</a:t>
            </a:r>
            <a:r>
              <a:rPr lang="en-US" sz="1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degree</a:t>
            </a:r>
            <a:r>
              <a:rPr lang="en-US" sz="18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404040"/>
                </a:solidFill>
                <a:latin typeface="Arial"/>
                <a:cs typeface="Arial"/>
              </a:rPr>
              <a:t>options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lang="en-US"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campus</a:t>
            </a:r>
            <a:r>
              <a:rPr lang="en-US" sz="18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solidFill>
                  <a:srgbClr val="404040"/>
                </a:solidFill>
                <a:latin typeface="Arial"/>
                <a:cs typeface="Arial"/>
              </a:rPr>
              <a:t>resources.</a:t>
            </a:r>
            <a:endParaRPr lang="en-US" sz="1800" dirty="0">
              <a:latin typeface="Arial"/>
              <a:cs typeface="Arial"/>
            </a:endParaRPr>
          </a:p>
          <a:p>
            <a:pPr marL="355600" marR="198755" indent="-342900" algn="just">
              <a:lnSpc>
                <a:spcPct val="100000"/>
              </a:lnSpc>
              <a:spcBef>
                <a:spcPts val="1005"/>
              </a:spcBef>
              <a:buClr>
                <a:srgbClr val="FF0000"/>
              </a:buClr>
              <a:buFont typeface="Calibri"/>
              <a:buChar char="▪"/>
              <a:tabLst>
                <a:tab pos="355600" algn="l"/>
              </a:tabLst>
            </a:pP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+mn-lt"/>
              </a:rPr>
              <a:t>Be prepared for your one-on-one virtual appointment with an academic advisor to create your first semester programming and begin discussion on your academic planning</a:t>
            </a:r>
          </a:p>
          <a:p>
            <a:pPr marL="355600" marR="198755" indent="-342900" algn="just">
              <a:lnSpc>
                <a:spcPct val="100000"/>
              </a:lnSpc>
              <a:spcBef>
                <a:spcPts val="1005"/>
              </a:spcBef>
              <a:buClr>
                <a:srgbClr val="FF0000"/>
              </a:buClr>
              <a:buFont typeface="Calibri"/>
              <a:buChar char="▪"/>
              <a:tabLst>
                <a:tab pos="355600" algn="l"/>
              </a:tabLst>
            </a:pP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If</a:t>
            </a:r>
            <a:r>
              <a:rPr lang="en-US"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you</a:t>
            </a:r>
            <a:r>
              <a:rPr lang="en-US"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have</a:t>
            </a:r>
            <a:r>
              <a:rPr lang="en-US"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</a:t>
            </a:r>
            <a:r>
              <a:rPr lang="en-US" sz="1600" b="1" i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received</a:t>
            </a:r>
            <a:r>
              <a:rPr lang="en-US"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an</a:t>
            </a:r>
            <a:r>
              <a:rPr lang="en-US"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Invitation to</a:t>
            </a:r>
            <a:r>
              <a:rPr lang="en-US"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spc="-20" dirty="0">
                <a:solidFill>
                  <a:srgbClr val="3E3E3E"/>
                </a:solidFill>
                <a:latin typeface="Arial"/>
                <a:cs typeface="Arial"/>
              </a:rPr>
              <a:t>sign-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up,</a:t>
            </a:r>
            <a:r>
              <a:rPr lang="en-US" sz="1600" b="1" i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please</a:t>
            </a:r>
            <a:r>
              <a:rPr lang="en-US"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contact</a:t>
            </a:r>
            <a:r>
              <a:rPr lang="en-US" sz="1600" b="1" i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lang="en-US"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spc="-25" dirty="0">
                <a:solidFill>
                  <a:srgbClr val="3E3E3E"/>
                </a:solidFill>
                <a:latin typeface="Arial"/>
                <a:cs typeface="Arial"/>
              </a:rPr>
              <a:t>New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Student</a:t>
            </a:r>
            <a:r>
              <a:rPr lang="en-US" sz="1600" b="1" i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phone</a:t>
            </a:r>
            <a:r>
              <a:rPr lang="en-US"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line</a:t>
            </a:r>
            <a:r>
              <a:rPr lang="en-US"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at</a:t>
            </a:r>
            <a:r>
              <a:rPr lang="en-US" sz="1600" b="1" i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718.997.5573</a:t>
            </a:r>
            <a:r>
              <a:rPr lang="en-US" sz="1600" b="1" i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lang="en-US" sz="1600" b="1" i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leave</a:t>
            </a:r>
            <a:r>
              <a:rPr lang="en-US" sz="1600" b="1" i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lang="en-US" sz="1600" b="1" i="1" spc="-5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message.</a:t>
            </a:r>
            <a:r>
              <a:rPr lang="en-US"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Someone</a:t>
            </a:r>
            <a:r>
              <a:rPr lang="en-US" sz="1600" b="1" i="1" spc="-5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will</a:t>
            </a:r>
            <a:r>
              <a:rPr lang="en-US" sz="1600" b="1" i="1" spc="-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spc="-10" dirty="0">
                <a:solidFill>
                  <a:srgbClr val="3E3E3E"/>
                </a:solidFill>
                <a:latin typeface="Arial"/>
                <a:cs typeface="Arial"/>
              </a:rPr>
              <a:t>return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your</a:t>
            </a:r>
            <a:r>
              <a:rPr lang="en-US"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3E3E3E"/>
                </a:solidFill>
                <a:latin typeface="Arial"/>
                <a:cs typeface="Arial"/>
              </a:rPr>
              <a:t>call</a:t>
            </a:r>
            <a:r>
              <a:rPr lang="en-US"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b="1" i="1" spc="-10" dirty="0">
                <a:solidFill>
                  <a:srgbClr val="3E3E3E"/>
                </a:solidFill>
                <a:latin typeface="Arial"/>
                <a:cs typeface="Arial"/>
              </a:rPr>
              <a:t>promptly.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Arial"/>
              <a:cs typeface="Arial"/>
            </a:endParaRPr>
          </a:p>
          <a:p>
            <a:pPr marL="2698115" marR="56515" indent="-2620645">
              <a:lnSpc>
                <a:spcPct val="100000"/>
              </a:lnSpc>
            </a:pP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We</a:t>
            </a:r>
            <a:r>
              <a:rPr lang="en-US" sz="1600" b="1" spc="-3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are</a:t>
            </a:r>
            <a:r>
              <a:rPr lang="en-US" sz="1600" b="1" spc="-4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here</a:t>
            </a:r>
            <a:r>
              <a:rPr lang="en-US" sz="1600" b="1" spc="-4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to</a:t>
            </a:r>
            <a:r>
              <a:rPr lang="en-US" sz="1600" b="1" spc="-5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help</a:t>
            </a:r>
            <a:r>
              <a:rPr lang="en-US" sz="1600" b="1" spc="-4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make</a:t>
            </a:r>
            <a:r>
              <a:rPr lang="en-US" sz="1600" b="1" spc="-4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your</a:t>
            </a:r>
            <a:r>
              <a:rPr lang="en-US" sz="1600" b="1" spc="-4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spc="-10" dirty="0">
                <a:solidFill>
                  <a:srgbClr val="FF0000"/>
                </a:solidFill>
                <a:latin typeface="Nirmala UI"/>
                <a:cs typeface="Nirmala UI"/>
              </a:rPr>
              <a:t>transition</a:t>
            </a:r>
            <a:r>
              <a:rPr lang="en-US" sz="1600" b="1" spc="-6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to</a:t>
            </a:r>
            <a:r>
              <a:rPr lang="en-US" sz="1600" b="1" spc="-4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Queens</a:t>
            </a:r>
            <a:r>
              <a:rPr lang="en-US" sz="1600" b="1" spc="-4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College</a:t>
            </a:r>
            <a:r>
              <a:rPr lang="en-US" sz="1600" b="1" spc="-5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smooth</a:t>
            </a:r>
            <a:r>
              <a:rPr lang="en-US" sz="1600" b="1" spc="-4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and</a:t>
            </a:r>
            <a:r>
              <a:rPr lang="en-US" sz="1600" b="1" spc="-4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spc="-10" dirty="0">
                <a:solidFill>
                  <a:srgbClr val="FF0000"/>
                </a:solidFill>
                <a:latin typeface="Nirmala UI"/>
                <a:cs typeface="Nirmala UI"/>
              </a:rPr>
              <a:t>successful,</a:t>
            </a:r>
            <a:r>
              <a:rPr lang="en-US" sz="1600" b="1" spc="-7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spc="-25" dirty="0">
                <a:solidFill>
                  <a:srgbClr val="FF0000"/>
                </a:solidFill>
                <a:latin typeface="Nirmala UI"/>
                <a:cs typeface="Nirmala UI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we</a:t>
            </a:r>
            <a:r>
              <a:rPr lang="en-US" sz="1600" b="1" spc="-6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look</a:t>
            </a:r>
            <a:r>
              <a:rPr lang="en-US" sz="1600" b="1" spc="-5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forward</a:t>
            </a:r>
            <a:r>
              <a:rPr lang="en-US" sz="1600" b="1" spc="-5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to</a:t>
            </a:r>
            <a:r>
              <a:rPr lang="en-US" sz="1600" b="1" spc="-55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Nirmala UI"/>
                <a:cs typeface="Nirmala UI"/>
              </a:rPr>
              <a:t>meeting</a:t>
            </a:r>
            <a:r>
              <a:rPr lang="en-US" sz="1600" b="1" spc="-70" dirty="0">
                <a:solidFill>
                  <a:srgbClr val="FF0000"/>
                </a:solidFill>
                <a:latin typeface="Nirmala UI"/>
                <a:cs typeface="Nirmala UI"/>
              </a:rPr>
              <a:t> </a:t>
            </a:r>
            <a:r>
              <a:rPr lang="en-US" sz="1600" b="1" spc="-20" dirty="0">
                <a:solidFill>
                  <a:srgbClr val="FF0000"/>
                </a:solidFill>
                <a:latin typeface="Nirmala UI"/>
                <a:cs typeface="Nirmala UI"/>
              </a:rPr>
              <a:t>you.</a:t>
            </a:r>
            <a:b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36B778D-78AB-4D68-8D7F-D87EE97F0ECF}"/>
              </a:ext>
            </a:extLst>
          </p:cNvPr>
          <p:cNvSpPr txBox="1">
            <a:spLocks/>
          </p:cNvSpPr>
          <p:nvPr/>
        </p:nvSpPr>
        <p:spPr>
          <a:xfrm>
            <a:off x="301339" y="107916"/>
            <a:ext cx="31762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4800" dirty="0">
                <a:solidFill>
                  <a:schemeClr val="bg1"/>
                </a:solidFill>
              </a:rPr>
              <a:t>Next </a:t>
            </a:r>
            <a:r>
              <a:rPr lang="en-US" sz="4800" spc="-10" dirty="0">
                <a:solidFill>
                  <a:schemeClr val="bg1"/>
                </a:solidFill>
              </a:rPr>
              <a:t>Steps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128587" y="930275"/>
            <a:ext cx="884872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Academic Advisor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the Academic Advising Center 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Education &amp; Overall Degree Requirements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exploration, requirements, and educational planning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Policies &amp; Procedures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about Curricular &amp; Co-curricular Opportunities</a:t>
            </a:r>
            <a:endParaRPr dirty="0"/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Referrals to Academic &amp; Campus Resources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0" y="-1587"/>
            <a:ext cx="717073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Academic Advising at Queens College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Shared Model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17475" y="3395662"/>
            <a:ext cx="9217025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Faculty Advisor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the Respective Academic Department  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understanding of the Academic Discipline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Departmental Policies &amp; Procedures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Content, Requirements, and Expectations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&amp; Academic Discussions</a:t>
            </a:r>
            <a:endParaRPr/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Undergraduate Research &amp; Graduate Study Goals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518" y="962662"/>
            <a:ext cx="6185648" cy="497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0" y="-379412"/>
            <a:ext cx="7472362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An Overview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 descr="Gen-ed-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7350" y="2041525"/>
            <a:ext cx="349885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593850" y="1001712"/>
            <a:ext cx="6126162" cy="461962"/>
          </a:xfrm>
          <a:prstGeom prst="rect">
            <a:avLst/>
          </a:prstGeom>
          <a:solidFill>
            <a:srgbClr val="E9193A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QC Core Requirements (</a:t>
            </a:r>
            <a:r>
              <a:rPr lang="en-US" sz="24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CUNY Pathways</a:t>
            </a: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0" y="76200"/>
            <a:ext cx="71707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Required Core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1593850" y="1579914"/>
            <a:ext cx="6134100" cy="277812"/>
          </a:xfrm>
          <a:prstGeom prst="rect">
            <a:avLst/>
          </a:prstGeom>
          <a:solidFill>
            <a:srgbClr val="E919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Cannot use Pass/No Credit Grading Option for any courses applying to QC Core Requirements.</a:t>
            </a:r>
            <a:endParaRPr dirty="0"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8487" y="2042021"/>
            <a:ext cx="5093237" cy="2301975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C849D942-822B-4325-9C01-468C0B70F91E}"/>
              </a:ext>
            </a:extLst>
          </p:cNvPr>
          <p:cNvSpPr txBox="1"/>
          <p:nvPr/>
        </p:nvSpPr>
        <p:spPr>
          <a:xfrm>
            <a:off x="2565779" y="4833413"/>
            <a:ext cx="4419600" cy="673902"/>
          </a:xfrm>
          <a:prstGeom prst="rect">
            <a:avLst/>
          </a:prstGeom>
          <a:solidFill>
            <a:srgbClr val="FFFFFF"/>
          </a:solidFill>
          <a:ln w="15875">
            <a:solidFill>
              <a:srgbClr val="B9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algn="ctr">
              <a:lnSpc>
                <a:spcPct val="100000"/>
              </a:lnSpc>
              <a:tabLst>
                <a:tab pos="378460" algn="l"/>
                <a:tab pos="379095" algn="l"/>
              </a:tabLst>
            </a:pPr>
            <a:r>
              <a:rPr lang="en-US" sz="1400" b="1" dirty="0">
                <a:latin typeface="Arial"/>
                <a:cs typeface="Arial"/>
              </a:rPr>
              <a:t>Courses can be found:</a:t>
            </a:r>
            <a:endParaRPr lang="en-US" sz="1400" b="1" dirty="0">
              <a:latin typeface="Arial"/>
              <a:cs typeface="Arial"/>
              <a:hlinkClick r:id="rId5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Academic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Advising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  <a:hlinkClick r:id="rId6"/>
              </a:rPr>
              <a:t>Degree Requirements</a:t>
            </a:r>
            <a:endParaRPr lang="en-US" sz="1400" u="sng" spc="-1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lang="en-US" sz="1400" dirty="0">
                <a:latin typeface="Arial"/>
                <a:cs typeface="Arial"/>
                <a:hlinkClick r:id="rId7"/>
              </a:rPr>
              <a:t>Pathways - </a:t>
            </a:r>
            <a:r>
              <a:rPr sz="1400" dirty="0">
                <a:latin typeface="Arial"/>
                <a:cs typeface="Arial"/>
                <a:hlinkClick r:id="rId7"/>
              </a:rPr>
              <a:t>General</a:t>
            </a:r>
            <a:r>
              <a:rPr sz="1400" spc="-7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Education</a:t>
            </a:r>
            <a:r>
              <a:rPr sz="1400" spc="-7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at</a:t>
            </a:r>
            <a:r>
              <a:rPr sz="1400" spc="-4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Queens</a:t>
            </a:r>
            <a:r>
              <a:rPr sz="1400" spc="-55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College</a:t>
            </a:r>
            <a:r>
              <a:rPr sz="1400" spc="-45" dirty="0">
                <a:latin typeface="Arial"/>
                <a:cs typeface="Arial"/>
                <a:hlinkClick r:id="rId7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1593850" y="971550"/>
            <a:ext cx="6013450" cy="461962"/>
          </a:xfrm>
          <a:prstGeom prst="rect">
            <a:avLst/>
          </a:prstGeom>
          <a:solidFill>
            <a:srgbClr val="E9193A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QC Core Requirements (</a:t>
            </a:r>
            <a:r>
              <a:rPr lang="en-US" sz="24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CUNY Pathways</a:t>
            </a: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0" y="-277812"/>
            <a:ext cx="6211887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Flexible Core</a:t>
            </a:r>
            <a:endParaRPr/>
          </a:p>
        </p:txBody>
      </p:sp>
      <p:pic>
        <p:nvPicPr>
          <p:cNvPr id="130" name="Google Shape;130;p6" descr="Gen-ed-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062" y="1943100"/>
            <a:ext cx="3524250" cy="193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2730" y="1948227"/>
            <a:ext cx="5367685" cy="230282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sp>
        <p:nvSpPr>
          <p:cNvPr id="132" name="Google Shape;132;p6"/>
          <p:cNvSpPr txBox="1"/>
          <p:nvPr/>
        </p:nvSpPr>
        <p:spPr>
          <a:xfrm>
            <a:off x="1593850" y="1566862"/>
            <a:ext cx="6013450" cy="276225"/>
          </a:xfrm>
          <a:prstGeom prst="rect">
            <a:avLst/>
          </a:prstGeom>
          <a:solidFill>
            <a:srgbClr val="E919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Cannot use Pass/No Credit Grading Option for any courses applying to QC Core requirements.</a:t>
            </a:r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AD48809D-416D-47A7-B0D1-BF680D53CC26}"/>
              </a:ext>
            </a:extLst>
          </p:cNvPr>
          <p:cNvSpPr txBox="1"/>
          <p:nvPr/>
        </p:nvSpPr>
        <p:spPr>
          <a:xfrm>
            <a:off x="2565779" y="4833413"/>
            <a:ext cx="4419600" cy="673902"/>
          </a:xfrm>
          <a:prstGeom prst="rect">
            <a:avLst/>
          </a:prstGeom>
          <a:solidFill>
            <a:srgbClr val="FFFFFF"/>
          </a:solidFill>
          <a:ln w="15875">
            <a:solidFill>
              <a:srgbClr val="B9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algn="ctr">
              <a:lnSpc>
                <a:spcPct val="100000"/>
              </a:lnSpc>
              <a:tabLst>
                <a:tab pos="378460" algn="l"/>
                <a:tab pos="379095" algn="l"/>
              </a:tabLst>
            </a:pPr>
            <a:r>
              <a:rPr lang="en-US" sz="1400" b="1" dirty="0">
                <a:latin typeface="Arial"/>
                <a:cs typeface="Arial"/>
              </a:rPr>
              <a:t>Courses can be found:</a:t>
            </a:r>
            <a:endParaRPr lang="en-US" sz="1400" b="1" dirty="0">
              <a:latin typeface="Arial"/>
              <a:cs typeface="Arial"/>
              <a:hlinkClick r:id="rId5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Academic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Advising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  <a:hlinkClick r:id="rId6"/>
              </a:rPr>
              <a:t>Degree Requirements</a:t>
            </a:r>
            <a:endParaRPr lang="en-US" sz="1400" u="sng" spc="-1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lang="en-US" sz="1400" dirty="0">
                <a:latin typeface="Arial"/>
                <a:cs typeface="Arial"/>
                <a:hlinkClick r:id="rId7"/>
              </a:rPr>
              <a:t>Pathways - </a:t>
            </a:r>
            <a:r>
              <a:rPr sz="1400" dirty="0">
                <a:latin typeface="Arial"/>
                <a:cs typeface="Arial"/>
                <a:hlinkClick r:id="rId7"/>
              </a:rPr>
              <a:t>General</a:t>
            </a:r>
            <a:r>
              <a:rPr sz="1400" spc="-7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Education</a:t>
            </a:r>
            <a:r>
              <a:rPr sz="1400" spc="-7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at</a:t>
            </a:r>
            <a:r>
              <a:rPr sz="1400" spc="-4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Queens</a:t>
            </a:r>
            <a:r>
              <a:rPr sz="1400" spc="-55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College</a:t>
            </a:r>
            <a:r>
              <a:rPr sz="1400" spc="-45" dirty="0">
                <a:latin typeface="Arial"/>
                <a:cs typeface="Arial"/>
                <a:hlinkClick r:id="rId7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/>
        </p:nvSpPr>
        <p:spPr>
          <a:xfrm>
            <a:off x="1593850" y="1041400"/>
            <a:ext cx="6013450" cy="461962"/>
          </a:xfrm>
          <a:prstGeom prst="rect">
            <a:avLst/>
          </a:prstGeom>
          <a:solidFill>
            <a:srgbClr val="E9193A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QC Core Requirements (</a:t>
            </a:r>
            <a:r>
              <a:rPr lang="en-US" sz="24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CUNY Pathways</a:t>
            </a: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0" y="-209550"/>
            <a:ext cx="6270625" cy="112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College Option</a:t>
            </a:r>
            <a:endParaRPr/>
          </a:p>
        </p:txBody>
      </p:sp>
      <p:pic>
        <p:nvPicPr>
          <p:cNvPr id="140" name="Google Shape;140;p7" descr="Gen-ed-3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637" y="2057400"/>
            <a:ext cx="4151312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1593850" y="1607960"/>
            <a:ext cx="6013450" cy="276225"/>
          </a:xfrm>
          <a:prstGeom prst="rect">
            <a:avLst/>
          </a:prstGeom>
          <a:solidFill>
            <a:srgbClr val="E919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Cannot use Pass/No Credit Grading Option for any courses applying to QC Core requirements.</a:t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254" y="1997862"/>
            <a:ext cx="5270396" cy="23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20219CB3-9FE7-488B-8660-3A5C707BDBBA}"/>
              </a:ext>
            </a:extLst>
          </p:cNvPr>
          <p:cNvSpPr txBox="1"/>
          <p:nvPr/>
        </p:nvSpPr>
        <p:spPr>
          <a:xfrm>
            <a:off x="2565779" y="4833413"/>
            <a:ext cx="4419600" cy="673902"/>
          </a:xfrm>
          <a:prstGeom prst="rect">
            <a:avLst/>
          </a:prstGeom>
          <a:solidFill>
            <a:srgbClr val="FFFFFF"/>
          </a:solidFill>
          <a:ln w="15875">
            <a:solidFill>
              <a:srgbClr val="B9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algn="ctr">
              <a:lnSpc>
                <a:spcPct val="100000"/>
              </a:lnSpc>
              <a:tabLst>
                <a:tab pos="378460" algn="l"/>
                <a:tab pos="379095" algn="l"/>
              </a:tabLst>
            </a:pPr>
            <a:r>
              <a:rPr lang="en-US" sz="1400" b="1" dirty="0">
                <a:latin typeface="Arial"/>
                <a:cs typeface="Arial"/>
              </a:rPr>
              <a:t>Courses can be found:</a:t>
            </a:r>
            <a:endParaRPr lang="en-US" sz="1400" b="1" dirty="0">
              <a:latin typeface="Arial"/>
              <a:cs typeface="Arial"/>
              <a:hlinkClick r:id="rId5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Academic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Advising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  <a:hlinkClick r:id="rId6"/>
              </a:rPr>
              <a:t>Degree Requirements</a:t>
            </a:r>
            <a:endParaRPr lang="en-US" sz="1400" u="sng" spc="-1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lang="en-US" sz="1400" dirty="0">
                <a:latin typeface="Arial"/>
                <a:cs typeface="Arial"/>
                <a:hlinkClick r:id="rId7"/>
              </a:rPr>
              <a:t>Pathways - </a:t>
            </a:r>
            <a:r>
              <a:rPr sz="1400" dirty="0">
                <a:latin typeface="Arial"/>
                <a:cs typeface="Arial"/>
                <a:hlinkClick r:id="rId7"/>
              </a:rPr>
              <a:t>General</a:t>
            </a:r>
            <a:r>
              <a:rPr sz="1400" spc="-7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Education</a:t>
            </a:r>
            <a:r>
              <a:rPr sz="1400" spc="-7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at</a:t>
            </a:r>
            <a:r>
              <a:rPr sz="1400" spc="-40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Queens</a:t>
            </a:r>
            <a:r>
              <a:rPr sz="1400" spc="-55" dirty="0">
                <a:latin typeface="Arial"/>
                <a:cs typeface="Arial"/>
                <a:hlinkClick r:id="rId7"/>
              </a:rPr>
              <a:t> </a:t>
            </a:r>
            <a:r>
              <a:rPr sz="1400" dirty="0">
                <a:latin typeface="Arial"/>
                <a:cs typeface="Arial"/>
                <a:hlinkClick r:id="rId7"/>
              </a:rPr>
              <a:t>College</a:t>
            </a:r>
            <a:r>
              <a:rPr sz="1400" spc="-45" dirty="0">
                <a:latin typeface="Arial"/>
                <a:cs typeface="Arial"/>
                <a:hlinkClick r:id="rId7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1593850" y="1003300"/>
            <a:ext cx="6013450" cy="461962"/>
          </a:xfrm>
          <a:prstGeom prst="rect">
            <a:avLst/>
          </a:prstGeom>
          <a:solidFill>
            <a:srgbClr val="E9193A"/>
          </a:soli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QC Core Requirements (</a:t>
            </a:r>
            <a:r>
              <a:rPr lang="en-US" sz="2400" b="0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CUNY Pathways</a:t>
            </a:r>
            <a:r>
              <a:rPr lang="en-US" sz="24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0" y="-142875"/>
            <a:ext cx="6211887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24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Writing Intensive Requirement</a:t>
            </a:r>
            <a:endParaRPr/>
          </a:p>
        </p:txBody>
      </p:sp>
      <p:pic>
        <p:nvPicPr>
          <p:cNvPr id="150" name="Google Shape;150;p8" descr="Gen-ed-4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1998662"/>
            <a:ext cx="3983037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4389437" y="2154237"/>
            <a:ext cx="4754562" cy="20621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must complete </a:t>
            </a:r>
            <a:r>
              <a:rPr lang="en-US" sz="16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 Writing-Intensive "W" courses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"W" must be completed </a:t>
            </a:r>
            <a:r>
              <a:rPr lang="en-US" sz="16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residency 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QC.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110 is a prerequisite for all "W" courses.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“W” courses can overlap with QC Core requirements or, if available, major and/or minor requirements.  Discuss with an advisor.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1593850" y="1569508"/>
            <a:ext cx="6022975" cy="276225"/>
          </a:xfrm>
          <a:prstGeom prst="rect">
            <a:avLst/>
          </a:prstGeom>
          <a:solidFill>
            <a:srgbClr val="E9193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Cannot use Pass/No Credit Grading Option for any courses applying to QC Core requirements.</a:t>
            </a:r>
            <a:endParaRPr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1E91609D-C3EF-4A76-940D-B7CA02C059CE}"/>
              </a:ext>
            </a:extLst>
          </p:cNvPr>
          <p:cNvSpPr txBox="1"/>
          <p:nvPr/>
        </p:nvSpPr>
        <p:spPr>
          <a:xfrm>
            <a:off x="2565779" y="4833413"/>
            <a:ext cx="4419600" cy="673902"/>
          </a:xfrm>
          <a:prstGeom prst="rect">
            <a:avLst/>
          </a:prstGeom>
          <a:solidFill>
            <a:srgbClr val="FFFFFF"/>
          </a:solidFill>
          <a:ln w="15875">
            <a:solidFill>
              <a:srgbClr val="B9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algn="ctr">
              <a:lnSpc>
                <a:spcPct val="100000"/>
              </a:lnSpc>
              <a:tabLst>
                <a:tab pos="378460" algn="l"/>
                <a:tab pos="379095" algn="l"/>
              </a:tabLst>
            </a:pPr>
            <a:r>
              <a:rPr lang="en-US" sz="1400" b="1" dirty="0">
                <a:latin typeface="Arial"/>
                <a:cs typeface="Arial"/>
              </a:rPr>
              <a:t>Courses can be found:</a:t>
            </a:r>
            <a:endParaRPr lang="en-US" sz="1400" b="1" dirty="0">
              <a:latin typeface="Arial"/>
              <a:cs typeface="Arial"/>
              <a:hlinkClick r:id="rId4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sz="1400" dirty="0">
                <a:latin typeface="Arial"/>
                <a:cs typeface="Arial"/>
              </a:rPr>
              <a:t>Academic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Advising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  <a:hlinkClick r:id="rId5"/>
              </a:rPr>
              <a:t>Degree Requirements</a:t>
            </a:r>
            <a:endParaRPr lang="en-US" sz="1400" u="sng" spc="-1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78460" indent="-287020" algn="ctr">
              <a:lnSpc>
                <a:spcPct val="100000"/>
              </a:lnSpc>
              <a:buFont typeface="Calibri"/>
              <a:buChar char="▪"/>
              <a:tabLst>
                <a:tab pos="378460" algn="l"/>
                <a:tab pos="379095" algn="l"/>
              </a:tabLst>
            </a:pPr>
            <a:r>
              <a:rPr lang="en-US" sz="1400" dirty="0">
                <a:latin typeface="Arial"/>
                <a:cs typeface="Arial"/>
                <a:hlinkClick r:id="rId6"/>
              </a:rPr>
              <a:t>Pathways - </a:t>
            </a:r>
            <a:r>
              <a:rPr sz="1400" dirty="0">
                <a:latin typeface="Arial"/>
                <a:cs typeface="Arial"/>
                <a:hlinkClick r:id="rId6"/>
              </a:rPr>
              <a:t>General</a:t>
            </a:r>
            <a:r>
              <a:rPr sz="1400" spc="-70" dirty="0">
                <a:latin typeface="Arial"/>
                <a:cs typeface="Arial"/>
                <a:hlinkClick r:id="rId6"/>
              </a:rPr>
              <a:t> </a:t>
            </a:r>
            <a:r>
              <a:rPr sz="1400" dirty="0">
                <a:latin typeface="Arial"/>
                <a:cs typeface="Arial"/>
                <a:hlinkClick r:id="rId6"/>
              </a:rPr>
              <a:t>Education</a:t>
            </a:r>
            <a:r>
              <a:rPr sz="1400" spc="-70" dirty="0">
                <a:latin typeface="Arial"/>
                <a:cs typeface="Arial"/>
                <a:hlinkClick r:id="rId6"/>
              </a:rPr>
              <a:t> </a:t>
            </a:r>
            <a:r>
              <a:rPr sz="1400" dirty="0">
                <a:latin typeface="Arial"/>
                <a:cs typeface="Arial"/>
                <a:hlinkClick r:id="rId6"/>
              </a:rPr>
              <a:t>at</a:t>
            </a:r>
            <a:r>
              <a:rPr sz="1400" spc="-40" dirty="0">
                <a:latin typeface="Arial"/>
                <a:cs typeface="Arial"/>
                <a:hlinkClick r:id="rId6"/>
              </a:rPr>
              <a:t> </a:t>
            </a:r>
            <a:r>
              <a:rPr sz="1400" dirty="0">
                <a:latin typeface="Arial"/>
                <a:cs typeface="Arial"/>
                <a:hlinkClick r:id="rId6"/>
              </a:rPr>
              <a:t>Queens</a:t>
            </a:r>
            <a:r>
              <a:rPr sz="1400" spc="-55" dirty="0">
                <a:latin typeface="Arial"/>
                <a:cs typeface="Arial"/>
                <a:hlinkClick r:id="rId6"/>
              </a:rPr>
              <a:t> </a:t>
            </a:r>
            <a:r>
              <a:rPr sz="1400" dirty="0">
                <a:latin typeface="Arial"/>
                <a:cs typeface="Arial"/>
                <a:hlinkClick r:id="rId6"/>
              </a:rPr>
              <a:t>College</a:t>
            </a:r>
            <a:r>
              <a:rPr sz="1400" spc="-45" dirty="0">
                <a:latin typeface="Arial"/>
                <a:cs typeface="Arial"/>
                <a:hlinkClick r:id="rId6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93662" y="117475"/>
            <a:ext cx="780097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Your QC Bachelor’s Degree</a:t>
            </a:r>
            <a:br>
              <a:rPr lang="en-US" sz="2800" b="1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b="1" i="1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Already have your AA or AS Degree?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204609" y="1212929"/>
            <a:ext cx="8721725" cy="4396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If you have earned an </a:t>
            </a:r>
            <a:r>
              <a:rPr lang="en-US" sz="1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Associate of Arts Degree 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(AA) or </a:t>
            </a:r>
            <a:r>
              <a:rPr lang="en-US" sz="1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Associate of Science Degree 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(AS) from any U.S. institution, you are considered to have met the following requirements:</a:t>
            </a:r>
            <a:r>
              <a:rPr lang="en-US" sz="1800" dirty="0"/>
              <a:t>  </a:t>
            </a:r>
            <a:endParaRPr lang="en-US" sz="3600" dirty="0"/>
          </a:p>
          <a:p>
            <a:pPr marL="742950" lvl="1" indent="-285750">
              <a:spcBef>
                <a:spcPts val="320"/>
              </a:spcBef>
              <a:buSzPts val="1600"/>
              <a:buFont typeface="Wingdings"/>
              <a:buChar char="Ø"/>
            </a:pPr>
            <a:r>
              <a:rPr lang="en-US" sz="1800" dirty="0"/>
              <a:t>Required 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en-US" sz="1800" dirty="0"/>
              <a:t> </a:t>
            </a:r>
            <a:endParaRPr sz="1800" dirty="0"/>
          </a:p>
          <a:p>
            <a:pPr marL="742950" lvl="1" indent="-285750">
              <a:spcBef>
                <a:spcPts val="320"/>
              </a:spcBef>
              <a:buSzPts val="1600"/>
              <a:buFont typeface="Wingdings"/>
              <a:buChar char="Ø"/>
            </a:pPr>
            <a:r>
              <a:rPr lang="en-US" sz="1800" dirty="0"/>
              <a:t>Flexible 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Core</a:t>
            </a:r>
            <a:endParaRPr sz="1800" dirty="0"/>
          </a:p>
          <a:p>
            <a:pPr marL="742950" lvl="1" indent="-285750">
              <a:spcBef>
                <a:spcPts val="320"/>
              </a:spcBef>
              <a:buSzPts val="1600"/>
              <a:buFont typeface="Wingdings"/>
              <a:buChar char="Ø"/>
            </a:pPr>
            <a:r>
              <a:rPr lang="en-US" sz="1800" dirty="0"/>
              <a:t>College 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Option Science</a:t>
            </a:r>
            <a:r>
              <a:rPr lang="en-US" sz="1800" dirty="0"/>
              <a:t> </a:t>
            </a:r>
            <a:endParaRPr sz="1800" dirty="0"/>
          </a:p>
          <a:p>
            <a:pPr marL="742950" lvl="1" indent="-285750">
              <a:spcBef>
                <a:spcPts val="320"/>
              </a:spcBef>
              <a:buSzPts val="1600"/>
              <a:buFont typeface="Wingdings"/>
              <a:buChar char="Ø"/>
            </a:pPr>
            <a:r>
              <a:rPr lang="en-US" sz="1800" dirty="0"/>
              <a:t>Additional 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College </a:t>
            </a:r>
            <a:r>
              <a:rPr lang="en-US" sz="1800" dirty="0"/>
              <a:t>Option</a:t>
            </a:r>
          </a:p>
          <a:p>
            <a:pPr marL="457200" lvl="1" indent="0">
              <a:spcBef>
                <a:spcPts val="320"/>
              </a:spcBef>
              <a:buSzPts val="1600"/>
              <a:buNone/>
            </a:pPr>
            <a:endParaRPr lang="en-US" sz="3200" dirty="0"/>
          </a:p>
          <a:p>
            <a:pPr marL="457200" lvl="1" indent="0">
              <a:spcBef>
                <a:spcPts val="320"/>
              </a:spcBef>
              <a:buSzPts val="1600"/>
              <a:buNone/>
            </a:pPr>
            <a:r>
              <a:rPr lang="en-US" sz="1800" dirty="0"/>
              <a:t>To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fulfill your remaining General Education requirements, you only need </a:t>
            </a:r>
            <a:r>
              <a:rPr lang="en-US" sz="1800" b="0" i="0" u="sng" strike="noStrike" cap="none" dirty="0">
                <a:latin typeface="Calibri"/>
                <a:ea typeface="Calibri"/>
                <a:cs typeface="Calibri"/>
                <a:sym typeface="Calibri"/>
              </a:rPr>
              <a:t>Literature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800" dirty="0"/>
              <a:t> </a:t>
            </a:r>
            <a:r>
              <a:rPr lang="en-US" sz="1800" u="sng" dirty="0"/>
              <a:t>Language </a:t>
            </a:r>
            <a:r>
              <a:rPr lang="en-US" sz="1800" dirty="0"/>
              <a:t>and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one Writing Intensive Unit, which can be fulfilled by taking a Literature course with a “W”</a:t>
            </a:r>
            <a:r>
              <a:rPr lang="en-US" sz="1800" dirty="0"/>
              <a:t> 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following the course number (example: Comparative Literature 101W) OR a “W” course in your</a:t>
            </a:r>
            <a:r>
              <a:rPr lang="en-US" sz="1800" dirty="0"/>
              <a:t> 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major or minor (if available).</a:t>
            </a:r>
            <a:r>
              <a:rPr lang="en-US" sz="1800" dirty="0"/>
              <a:t>  </a:t>
            </a:r>
            <a:endParaRPr sz="32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 dirty="0">
              <a:latin typeface="Calibri"/>
              <a:ea typeface="Calibri"/>
              <a:cs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 i="0" u="sng" strike="noStrike" cap="none" dirty="0">
                <a:latin typeface="Calibri"/>
                <a:ea typeface="Calibri"/>
                <a:cs typeface="Calibri"/>
                <a:sym typeface="Calibri"/>
              </a:rPr>
              <a:t>Please note that these exemptions do not apply to AAS and AOS degree holders.</a:t>
            </a:r>
            <a:endParaRPr sz="1800" u="sng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~0551918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44c25a-d47e-4cab-b507-a647a250e4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8EEB5BC74664DA9CFC1CAE5A698B7" ma:contentTypeVersion="16" ma:contentTypeDescription="Create a new document." ma:contentTypeScope="" ma:versionID="43375e927eab8cd45f66343f74aab83c">
  <xsd:schema xmlns:xsd="http://www.w3.org/2001/XMLSchema" xmlns:xs="http://www.w3.org/2001/XMLSchema" xmlns:p="http://schemas.microsoft.com/office/2006/metadata/properties" xmlns:ns3="5044c25a-d47e-4cab-b507-a647a250e46f" xmlns:ns4="90053476-efc9-4ffb-95de-f40e94c78c7c" targetNamespace="http://schemas.microsoft.com/office/2006/metadata/properties" ma:root="true" ma:fieldsID="3554dfa7051397eec465f79ac4641464" ns3:_="" ns4:_="">
    <xsd:import namespace="5044c25a-d47e-4cab-b507-a647a250e46f"/>
    <xsd:import namespace="90053476-efc9-4ffb-95de-f40e94c78c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4c25a-d47e-4cab-b507-a647a250e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53476-efc9-4ffb-95de-f40e94c78c7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A4821-3754-415A-9246-512247CA1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CE318F-6D38-4BA3-9F99-88FB4AFBAFA3}">
  <ds:schemaRefs>
    <ds:schemaRef ds:uri="http://purl.org/dc/dcmitype/"/>
    <ds:schemaRef ds:uri="90053476-efc9-4ffb-95de-f40e94c78c7c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044c25a-d47e-4cab-b507-a647a250e46f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85ED62B-A163-4A54-BD8A-8D76868E8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4c25a-d47e-4cab-b507-a647a250e46f"/>
    <ds:schemaRef ds:uri="90053476-efc9-4ffb-95de-f40e94c78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34818</TotalTime>
  <Words>2805</Words>
  <Application>Microsoft Office PowerPoint</Application>
  <PresentationFormat>On-screen Show (4:3)</PresentationFormat>
  <Paragraphs>297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Wingdings</vt:lpstr>
      <vt:lpstr>Arial</vt:lpstr>
      <vt:lpstr>Noto Sans Symbols</vt:lpstr>
      <vt:lpstr>Calibri</vt:lpstr>
      <vt:lpstr>Gill Sans</vt:lpstr>
      <vt:lpstr>Nirmala UI</vt:lpstr>
      <vt:lpstr>Times New Roman</vt:lpstr>
      <vt:lpstr>~0551918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QC Bachelor’s Degree Already have your AA or AS Degree?</vt:lpstr>
      <vt:lpstr>PowerPoint Presentation</vt:lpstr>
      <vt:lpstr>PowerPoint Presentation</vt:lpstr>
      <vt:lpstr>PowerPoint Presentation</vt:lpstr>
      <vt:lpstr>Your QC Bachelor’s Degree Majors with entrance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for Queens College Students NYS Excelsior Scholarship </vt:lpstr>
      <vt:lpstr>PowerPoint Presentation</vt:lpstr>
      <vt:lpstr>The Billing Process</vt:lpstr>
      <vt:lpstr>QC Technology: Accounts &amp; Access</vt:lpstr>
      <vt:lpstr>Resources for Queens College Students  Veteran and Union Member Support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 Upadhyay</dc:creator>
  <cp:lastModifiedBy>Catherine A Zonsky</cp:lastModifiedBy>
  <cp:revision>206</cp:revision>
  <dcterms:created xsi:type="dcterms:W3CDTF">2010-05-06T01:13:37Z</dcterms:created>
  <dcterms:modified xsi:type="dcterms:W3CDTF">2024-10-30T15:00:46Z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0x010100D5A8EEB5BC74664DA9CFC1CAE5A698B7</vt:lpwstr>
  </property>
</Properties>
</file>